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91" r:id="rId2"/>
    <p:sldId id="290" r:id="rId3"/>
    <p:sldId id="270" r:id="rId4"/>
    <p:sldId id="299" r:id="rId5"/>
    <p:sldId id="278" r:id="rId6"/>
    <p:sldId id="282" r:id="rId7"/>
    <p:sldId id="281" r:id="rId8"/>
    <p:sldId id="284" r:id="rId9"/>
    <p:sldId id="280" r:id="rId10"/>
    <p:sldId id="286" r:id="rId11"/>
    <p:sldId id="275" r:id="rId12"/>
    <p:sldId id="287" r:id="rId13"/>
    <p:sldId id="288" r:id="rId14"/>
    <p:sldId id="289" r:id="rId15"/>
    <p:sldId id="300" r:id="rId16"/>
    <p:sldId id="301" r:id="rId17"/>
    <p:sldId id="310" r:id="rId18"/>
    <p:sldId id="311" r:id="rId19"/>
    <p:sldId id="302" r:id="rId20"/>
    <p:sldId id="313" r:id="rId21"/>
    <p:sldId id="314" r:id="rId22"/>
    <p:sldId id="312" r:id="rId23"/>
    <p:sldId id="304" r:id="rId24"/>
    <p:sldId id="316" r:id="rId25"/>
    <p:sldId id="305" r:id="rId26"/>
    <p:sldId id="306" r:id="rId27"/>
    <p:sldId id="307" r:id="rId28"/>
    <p:sldId id="308" r:id="rId29"/>
    <p:sldId id="315" r:id="rId30"/>
    <p:sldId id="317" r:id="rId31"/>
    <p:sldId id="318" r:id="rId32"/>
    <p:sldId id="319" r:id="rId33"/>
    <p:sldId id="320" r:id="rId34"/>
    <p:sldId id="309" r:id="rId35"/>
  </p:sldIdLst>
  <p:sldSz cx="9144000" cy="6858000" type="screen4x3"/>
  <p:notesSz cx="7099300" cy="10234613"/>
  <p:defaultTextStyle>
    <a:defPPr>
      <a:defRPr lang="en-AU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CFFFF"/>
    <a:srgbClr val="FF0000"/>
    <a:srgbClr val="009900"/>
    <a:srgbClr val="008000"/>
    <a:srgbClr val="A47B38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90" autoAdjust="0"/>
    <p:restoredTop sz="59086" autoAdjust="0"/>
  </p:normalViewPr>
  <p:slideViewPr>
    <p:cSldViewPr snapToObjects="1">
      <p:cViewPr varScale="1">
        <p:scale>
          <a:sx n="68" d="100"/>
          <a:sy n="68" d="100"/>
        </p:scale>
        <p:origin x="2568" y="78"/>
      </p:cViewPr>
      <p:guideLst>
        <p:guide orient="horz" pos="2154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 showFormatting="0">
    <p:cViewPr>
      <p:scale>
        <a:sx n="66" d="100"/>
        <a:sy n="66" d="100"/>
      </p:scale>
      <p:origin x="0" y="11856"/>
    </p:cViewPr>
  </p:sorterViewPr>
  <p:notesViewPr>
    <p:cSldViewPr snapToObjects="1">
      <p:cViewPr varScale="1">
        <p:scale>
          <a:sx n="85" d="100"/>
          <a:sy n="85" d="100"/>
        </p:scale>
        <p:origin x="4195" y="53"/>
      </p:cViewPr>
      <p:guideLst/>
    </p:cSldViewPr>
  </p:notesViewPr>
  <p:gridSpacing cx="72005" cy="72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algn="l" defTabSz="966470">
              <a:defRPr sz="1300" noProof="1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AU"/>
              <a:t>Morgan Kaufmann Publishers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algn="r" defTabSz="966470">
              <a:defRPr sz="1300" noProof="1">
                <a:latin typeface="Times New Roman" panose="02020603050405020304" pitchFamily="18" charset="0"/>
              </a:defRPr>
            </a:lvl1pPr>
          </a:lstStyle>
          <a:p>
            <a:fld id="{B8DD1BC6-AC36-4FF9-8238-2532DC363B4C}" type="datetime3">
              <a:rPr lang="en-AU" altLang="zh-CN"/>
              <a:pPr/>
              <a:t>23 August, 2023</a:t>
            </a:fld>
            <a:endParaRPr lang="en-AU" altLang="zh-CN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algn="l" defTabSz="966470">
              <a:defRPr sz="1300" noProof="1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AU"/>
              <a:t>Chapter 4 — The Processor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algn="r" defTabSz="966470">
              <a:defRPr sz="1300" noProof="1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F8BAB52-17FC-40D7-B5CE-8C5AAF8E55AD}" type="slidenum">
              <a:rPr lang="en-AU" altLang="zh-CN"/>
              <a:pPr>
                <a:defRPr/>
              </a:pPr>
              <a:t>‹#›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3988343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algn="l" defTabSz="966470">
              <a:defRPr sz="1300" noProof="1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AU"/>
              <a:t>Morgan Kaufmann Publishers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t" anchorCtr="0" compatLnSpc="1"/>
          <a:lstStyle>
            <a:lvl1pPr algn="r" defTabSz="966470">
              <a:defRPr sz="1300" noProof="1">
                <a:latin typeface="Times New Roman" panose="02020603050405020304" pitchFamily="18" charset="0"/>
              </a:defRPr>
            </a:lvl1pPr>
          </a:lstStyle>
          <a:p>
            <a:fld id="{4258AB47-D1CA-4C9D-800D-3A82B0415FE5}" type="datetime3">
              <a:rPr lang="en-AU" altLang="zh-CN"/>
              <a:pPr/>
              <a:t>23 August, 2023</a:t>
            </a:fld>
            <a:endParaRPr lang="en-AU" altLang="zh-CN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zh-CN"/>
              <a:t>Click to edit Master text styles</a:t>
            </a:r>
          </a:p>
          <a:p>
            <a:pPr lvl="1"/>
            <a:r>
              <a:rPr lang="en-AU" altLang="zh-CN"/>
              <a:t>Second level</a:t>
            </a:r>
          </a:p>
          <a:p>
            <a:pPr lvl="2"/>
            <a:r>
              <a:rPr lang="en-AU" altLang="zh-CN"/>
              <a:t>Third level</a:t>
            </a:r>
          </a:p>
          <a:p>
            <a:pPr lvl="3"/>
            <a:r>
              <a:rPr lang="en-AU" altLang="zh-CN"/>
              <a:t>Fourth level</a:t>
            </a:r>
          </a:p>
          <a:p>
            <a:pPr lvl="4"/>
            <a:r>
              <a:rPr lang="en-AU" altLang="zh-CN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algn="l" defTabSz="966470">
              <a:defRPr sz="1300" noProof="1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r>
              <a:rPr lang="en-AU"/>
              <a:t>Chapter 4 — The Processor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6661" tIns="48331" rIns="96661" bIns="48331" numCol="1" anchor="b" anchorCtr="0" compatLnSpc="1"/>
          <a:lstStyle>
            <a:lvl1pPr algn="r" defTabSz="966470">
              <a:defRPr sz="1300" noProof="1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E34D9E6-C271-40BD-9C57-8EFB9F16196B}" type="slidenum">
              <a:rPr lang="en-AU" altLang="zh-CN"/>
              <a:pPr>
                <a:defRPr/>
              </a:pPr>
              <a:t>‹#›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1820914636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特别是用传统工具设计时，认为是大型和复杂的系统</a:t>
            </a:r>
            <a:endParaRPr lang="en-US" altLang="zh-CN" dirty="0"/>
          </a:p>
          <a:p>
            <a:r>
              <a:rPr lang="zh-CN" altLang="en-US" dirty="0"/>
              <a:t>例如处理器，哪怕是一个教学型的简化后处理器</a:t>
            </a:r>
            <a:endParaRPr lang="en-US" altLang="zh-CN" dirty="0"/>
          </a:p>
          <a:p>
            <a:r>
              <a:rPr lang="zh-CN" altLang="en-US" dirty="0"/>
              <a:t>都是需要经验比较丰富的人员从能让他工作起来</a:t>
            </a:r>
            <a:endParaRPr lang="en-US" altLang="zh-CN" dirty="0"/>
          </a:p>
          <a:p>
            <a:r>
              <a:rPr lang="en-US" altLang="zh-CN" dirty="0"/>
              <a:t>——</a:t>
            </a:r>
            <a:r>
              <a:rPr lang="zh-CN" altLang="en-US" dirty="0"/>
              <a:t>指能在前端和</a:t>
            </a:r>
            <a:r>
              <a:rPr lang="en-US" altLang="zh-CN" dirty="0"/>
              <a:t>C</a:t>
            </a:r>
            <a:r>
              <a:rPr lang="zh-CN" altLang="en-US" dirty="0"/>
              <a:t>或其他语言编译器对接</a:t>
            </a:r>
            <a:endParaRPr lang="en-US" altLang="zh-CN" dirty="0"/>
          </a:p>
          <a:p>
            <a:r>
              <a:rPr lang="zh-CN" altLang="en-US" dirty="0"/>
              <a:t>后端能做成硬件，连接上存储器和</a:t>
            </a:r>
            <a:r>
              <a:rPr lang="en-US" altLang="zh-CN" dirty="0"/>
              <a:t>IO</a:t>
            </a:r>
            <a:r>
              <a:rPr lang="zh-CN" altLang="en-US" dirty="0"/>
              <a:t>做成电脑</a:t>
            </a:r>
            <a:endParaRPr lang="en-US" altLang="zh-CN" dirty="0"/>
          </a:p>
          <a:p>
            <a:r>
              <a:rPr lang="zh-CN" altLang="en-US" dirty="0"/>
              <a:t>使用</a:t>
            </a:r>
            <a:r>
              <a:rPr lang="en-US" altLang="zh-CN" dirty="0"/>
              <a:t>Chisel</a:t>
            </a:r>
            <a:r>
              <a:rPr lang="zh-CN" altLang="en-US" dirty="0"/>
              <a:t>后，因为他抽象层次高和开发效率高、易于使用和除错</a:t>
            </a:r>
            <a:endParaRPr lang="en-US" altLang="zh-CN" dirty="0"/>
          </a:p>
          <a:p>
            <a:r>
              <a:rPr lang="zh-CN" altLang="en-US" dirty="0"/>
              <a:t>因此一般的本科学生也能完成相应的设计。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58AB47-D1CA-4C9D-800D-3A82B0415FE5}" type="datetime3">
              <a:rPr lang="en-AU" altLang="zh-CN" smtClean="0"/>
              <a:pPr/>
              <a:t>23 August, 2023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22989614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58AB47-D1CA-4C9D-800D-3A82B0415FE5}" type="datetime3">
              <a:rPr lang="en-AU" altLang="zh-CN" smtClean="0"/>
              <a:pPr/>
              <a:t>23 August, 2023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3921408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58AB47-D1CA-4C9D-800D-3A82B0415FE5}" type="datetime3">
              <a:rPr lang="en-AU" altLang="zh-CN" smtClean="0"/>
              <a:pPr/>
              <a:t>23 August, 2023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2760479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r>
              <a:rPr lang="en-AU" altLang="zh-CN" sz="1300">
                <a:latin typeface="Times New Roman" panose="02020603050405020304" pitchFamily="18" charset="0"/>
              </a:rPr>
              <a:t>Morgan Kaufmann Publishers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fld id="{6AA70883-DE0E-4D75-AC4D-6EFF43CDAC04}" type="datetime3">
              <a:rPr lang="en-AU" altLang="zh-CN" sz="1300" smtClean="0">
                <a:latin typeface="Times New Roman" panose="02020603050405020304" pitchFamily="18" charset="0"/>
              </a:rPr>
              <a:pPr defTabSz="914400"/>
              <a:t>23 August, 2023</a:t>
            </a:fld>
            <a:endParaRPr lang="en-AU" altLang="zh-CN" sz="1300">
              <a:latin typeface="Times New Roman" panose="02020603050405020304" pitchFamily="18" charset="0"/>
            </a:endParaRPr>
          </a:p>
        </p:txBody>
      </p:sp>
      <p:sp>
        <p:nvSpPr>
          <p:cNvPr id="717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r>
              <a:rPr lang="en-AU" altLang="zh-CN" sz="1300">
                <a:latin typeface="Times New Roman" panose="02020603050405020304" pitchFamily="18" charset="0"/>
              </a:rPr>
              <a:t>Chapter 4 — The Processor</a:t>
            </a:r>
          </a:p>
        </p:txBody>
      </p:sp>
      <p:sp>
        <p:nvSpPr>
          <p:cNvPr id="717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fld id="{DB60C33C-4351-412F-B9E3-E2D73C35702A}" type="slidenum">
              <a:rPr lang="en-AU" altLang="zh-CN" sz="1300" smtClean="0">
                <a:latin typeface="Times New Roman" panose="02020603050405020304" pitchFamily="18" charset="0"/>
              </a:rPr>
              <a:pPr defTabSz="914400"/>
              <a:t>3</a:t>
            </a:fld>
            <a:endParaRPr lang="en-AU" altLang="zh-CN" sz="1300">
              <a:latin typeface="Times New Roman" panose="02020603050405020304" pitchFamily="18" charset="0"/>
            </a:endParaRPr>
          </a:p>
        </p:txBody>
      </p:sp>
      <p:sp>
        <p:nvSpPr>
          <p:cNvPr id="7173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990600" y="768350"/>
            <a:ext cx="5118100" cy="3838575"/>
          </a:xfrm>
          <a:ln/>
        </p:spPr>
      </p:sp>
      <p:sp>
        <p:nvSpPr>
          <p:cNvPr id="7174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34026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r>
              <a:rPr lang="en-AU" altLang="zh-CN" sz="1300">
                <a:latin typeface="Times New Roman" panose="02020603050405020304" pitchFamily="18" charset="0"/>
              </a:rPr>
              <a:t>Morgan Kaufmann Publishers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fld id="{6AA70883-DE0E-4D75-AC4D-6EFF43CDAC04}" type="datetime3">
              <a:rPr lang="en-AU" altLang="zh-CN" sz="1300" smtClean="0">
                <a:latin typeface="Times New Roman" panose="02020603050405020304" pitchFamily="18" charset="0"/>
              </a:rPr>
              <a:pPr defTabSz="914400"/>
              <a:t>23 August, 2023</a:t>
            </a:fld>
            <a:endParaRPr lang="en-AU" altLang="zh-CN" sz="1300">
              <a:latin typeface="Times New Roman" panose="02020603050405020304" pitchFamily="18" charset="0"/>
            </a:endParaRPr>
          </a:p>
        </p:txBody>
      </p:sp>
      <p:sp>
        <p:nvSpPr>
          <p:cNvPr id="717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r>
              <a:rPr lang="en-AU" altLang="zh-CN" sz="1300">
                <a:latin typeface="Times New Roman" panose="02020603050405020304" pitchFamily="18" charset="0"/>
              </a:rPr>
              <a:t>Chapter 4 — The Processor</a:t>
            </a:r>
          </a:p>
        </p:txBody>
      </p:sp>
      <p:sp>
        <p:nvSpPr>
          <p:cNvPr id="717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fld id="{DB60C33C-4351-412F-B9E3-E2D73C35702A}" type="slidenum">
              <a:rPr lang="en-AU" altLang="zh-CN" sz="1300" smtClean="0">
                <a:latin typeface="Times New Roman" panose="02020603050405020304" pitchFamily="18" charset="0"/>
              </a:rPr>
              <a:pPr defTabSz="914400"/>
              <a:t>4</a:t>
            </a:fld>
            <a:endParaRPr lang="en-AU" altLang="zh-CN" sz="1300">
              <a:latin typeface="Times New Roman" panose="02020603050405020304" pitchFamily="18" charset="0"/>
            </a:endParaRPr>
          </a:p>
        </p:txBody>
      </p:sp>
      <p:sp>
        <p:nvSpPr>
          <p:cNvPr id="7173" name="Rectangle 2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xfrm>
            <a:off x="990600" y="768350"/>
            <a:ext cx="5118100" cy="3838575"/>
          </a:xfrm>
          <a:ln/>
        </p:spPr>
      </p:sp>
      <p:sp>
        <p:nvSpPr>
          <p:cNvPr id="7174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359233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IC</a:t>
            </a:r>
            <a:r>
              <a:rPr lang="zh-CN" altLang="en-US" dirty="0"/>
              <a:t>设计和制造流程非常复杂，包含很多环节，其中设计环节往往用到</a:t>
            </a:r>
            <a:r>
              <a:rPr lang="en-US" altLang="zh-CN" dirty="0"/>
              <a:t>HDL</a:t>
            </a:r>
          </a:p>
          <a:p>
            <a:r>
              <a:rPr lang="zh-CN" altLang="en-US" dirty="0"/>
              <a:t>类似于软件生产过程中，包含需求、算法设计、编程、编译链接直到生成可执行程序，</a:t>
            </a:r>
            <a:r>
              <a:rPr lang="en-US" altLang="zh-CN" dirty="0"/>
              <a:t>C</a:t>
            </a:r>
            <a:r>
              <a:rPr lang="zh-CN" altLang="en-US" dirty="0"/>
              <a:t>语言编程只是其中一环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类比   </a:t>
            </a:r>
            <a:r>
              <a:rPr lang="en-US" altLang="zh-CN" dirty="0" err="1"/>
              <a:t>asm</a:t>
            </a:r>
            <a:r>
              <a:rPr lang="en-US" altLang="zh-CN" dirty="0"/>
              <a:t> </a:t>
            </a:r>
            <a:r>
              <a:rPr lang="en-US" altLang="zh-CN" dirty="0">
                <a:sym typeface="Wingdings" panose="05000000000000000000" pitchFamily="2" charset="2"/>
              </a:rPr>
              <a:t> C</a:t>
            </a:r>
          </a:p>
          <a:p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>
                <a:sym typeface="Wingdings" panose="05000000000000000000" pitchFamily="2" charset="2"/>
              </a:rPr>
              <a:t>工业界地位仍是</a:t>
            </a:r>
            <a:r>
              <a:rPr lang="en-US" altLang="zh-CN" dirty="0">
                <a:sym typeface="Wingdings" panose="05000000000000000000" pitchFamily="2" charset="2"/>
              </a:rPr>
              <a:t>Verilog</a:t>
            </a:r>
            <a:r>
              <a:rPr lang="zh-CN" altLang="en-US" dirty="0">
                <a:sym typeface="Wingdings" panose="05000000000000000000" pitchFamily="2" charset="2"/>
              </a:rPr>
              <a:t>，但随着</a:t>
            </a:r>
            <a:r>
              <a:rPr lang="en-US" altLang="zh-CN" dirty="0">
                <a:sym typeface="Wingdings" panose="05000000000000000000" pitchFamily="2" charset="2"/>
              </a:rPr>
              <a:t>RISC-V</a:t>
            </a:r>
            <a:r>
              <a:rPr lang="zh-CN" altLang="en-US" dirty="0">
                <a:sym typeface="Wingdings" panose="05000000000000000000" pitchFamily="2" charset="2"/>
              </a:rPr>
              <a:t>的出现和发展，</a:t>
            </a:r>
            <a:r>
              <a:rPr lang="en-US" altLang="zh-CN" dirty="0">
                <a:sym typeface="Wingdings" panose="05000000000000000000" pitchFamily="2" charset="2"/>
              </a:rPr>
              <a:t>chisel</a:t>
            </a:r>
            <a:r>
              <a:rPr lang="zh-CN" altLang="en-US" dirty="0">
                <a:sym typeface="Wingdings" panose="05000000000000000000" pitchFamily="2" charset="2"/>
              </a:rPr>
              <a:t>的使用越来越多，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>
                <a:sym typeface="Wingdings" panose="05000000000000000000" pitchFamily="2" charset="2"/>
              </a:rPr>
              <a:t>有可能重现</a:t>
            </a:r>
            <a:r>
              <a:rPr lang="en-US" altLang="zh-CN" dirty="0">
                <a:sym typeface="Wingdings" panose="05000000000000000000" pitchFamily="2" charset="2"/>
              </a:rPr>
              <a:t>C</a:t>
            </a:r>
            <a:r>
              <a:rPr lang="zh-CN" altLang="en-US" dirty="0">
                <a:sym typeface="Wingdings" panose="05000000000000000000" pitchFamily="2" charset="2"/>
              </a:rPr>
              <a:t>语言取代汇编那样，在某些领域取代</a:t>
            </a:r>
            <a:r>
              <a:rPr lang="en-US" altLang="zh-CN" dirty="0" err="1">
                <a:sym typeface="Wingdings" panose="05000000000000000000" pitchFamily="2" charset="2"/>
              </a:rPr>
              <a:t>verilog</a:t>
            </a:r>
            <a:r>
              <a:rPr lang="zh-CN" altLang="en-US" dirty="0">
                <a:sym typeface="Wingdings" panose="05000000000000000000" pitchFamily="2" charset="2"/>
              </a:rPr>
              <a:t>的地位，我们也有必要学习和掌握</a:t>
            </a:r>
            <a:endParaRPr lang="en-US" altLang="zh-CN" dirty="0">
              <a:sym typeface="Wingdings" panose="05000000000000000000" pitchFamily="2" charset="2"/>
            </a:endParaRPr>
          </a:p>
          <a:p>
            <a:endParaRPr lang="en-US" altLang="zh-CN" dirty="0">
              <a:sym typeface="Wingdings" panose="05000000000000000000" pitchFamily="2" charset="2"/>
            </a:endParaRP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58AB47-D1CA-4C9D-800D-3A82B0415FE5}" type="datetime3">
              <a:rPr lang="en-AU" altLang="zh-CN" smtClean="0"/>
              <a:pPr/>
              <a:t>23 August, 2023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2424081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由于大多数跟同学对</a:t>
            </a:r>
            <a:r>
              <a:rPr lang="en-US" altLang="zh-CN" dirty="0"/>
              <a:t>HDL</a:t>
            </a:r>
            <a:r>
              <a:rPr lang="zh-CN" altLang="en-US" dirty="0"/>
              <a:t>完全没有概念，</a:t>
            </a:r>
            <a:endParaRPr lang="en-US" altLang="zh-CN" dirty="0"/>
          </a:p>
          <a:p>
            <a:r>
              <a:rPr lang="zh-CN" altLang="en-US" dirty="0"/>
              <a:t>我们各自用</a:t>
            </a:r>
            <a:r>
              <a:rPr lang="en-US" altLang="zh-CN" dirty="0" err="1"/>
              <a:t>vhdl</a:t>
            </a:r>
            <a:r>
              <a:rPr lang="zh-CN" altLang="en-US" dirty="0"/>
              <a:t>和</a:t>
            </a:r>
            <a:r>
              <a:rPr lang="en-US" altLang="zh-CN" dirty="0" err="1"/>
              <a:t>verilog</a:t>
            </a:r>
            <a:r>
              <a:rPr lang="zh-CN" altLang="en-US" dirty="0"/>
              <a:t>两种语言</a:t>
            </a:r>
            <a:endParaRPr lang="en-US" altLang="zh-CN" dirty="0"/>
          </a:p>
          <a:p>
            <a:r>
              <a:rPr lang="zh-CN" altLang="en-US" dirty="0"/>
              <a:t>来描述</a:t>
            </a:r>
            <a:r>
              <a:rPr lang="en-US" altLang="zh-CN" dirty="0"/>
              <a:t>1</a:t>
            </a:r>
            <a:r>
              <a:rPr lang="zh-CN" altLang="en-US" dirty="0"/>
              <a:t>位全加器，让同学们获得一个直观的了解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58AB47-D1CA-4C9D-800D-3A82B0415FE5}" type="datetime3">
              <a:rPr lang="en-AU" altLang="zh-CN" smtClean="0"/>
              <a:pPr/>
              <a:t>23 August, 2023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4266442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实体</a:t>
            </a:r>
            <a:r>
              <a:rPr lang="en-US" altLang="zh-CN" dirty="0"/>
              <a:t>+</a:t>
            </a:r>
            <a:r>
              <a:rPr lang="zh-CN" altLang="en-US" dirty="0"/>
              <a:t>构造体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58AB47-D1CA-4C9D-800D-3A82B0415FE5}" type="datetime3">
              <a:rPr lang="en-AU" altLang="zh-CN" smtClean="0"/>
              <a:pPr/>
              <a:t>23 August, 2023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1583205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58AB47-D1CA-4C9D-800D-3A82B0415FE5}" type="datetime3">
              <a:rPr lang="en-AU" altLang="zh-CN" smtClean="0"/>
              <a:pPr/>
              <a:t>23 August, 2023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4180418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快速、低廉的开发技术，提高生产效率</a:t>
            </a:r>
            <a:endParaRPr lang="en-US" altLang="zh-CN" dirty="0"/>
          </a:p>
          <a:p>
            <a:r>
              <a:rPr lang="zh-CN" altLang="en-US" dirty="0"/>
              <a:t>有别于</a:t>
            </a:r>
            <a:r>
              <a:rPr lang="en-US" altLang="zh-CN" dirty="0"/>
              <a:t>VHDL</a:t>
            </a:r>
            <a:r>
              <a:rPr lang="zh-CN" altLang="en-US" dirty="0"/>
              <a:t>，他是可运行的，运行的产出是一个</a:t>
            </a:r>
            <a:r>
              <a:rPr lang="en-US" altLang="zh-CN" dirty="0"/>
              <a:t>Verilog</a:t>
            </a:r>
            <a:r>
              <a:rPr lang="zh-CN" altLang="en-US" dirty="0"/>
              <a:t>文件</a:t>
            </a:r>
            <a:r>
              <a:rPr lang="en-US" altLang="zh-CN" dirty="0"/>
              <a:t>——</a:t>
            </a:r>
            <a:r>
              <a:rPr lang="zh-CN" altLang="en-US" dirty="0"/>
              <a:t>才是描述的硬件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58AB47-D1CA-4C9D-800D-3A82B0415FE5}" type="datetime3">
              <a:rPr lang="en-AU" altLang="zh-CN" smtClean="0"/>
              <a:pPr/>
              <a:t>23 August, 2023</a:t>
            </a:fld>
            <a:endParaRPr lang="en-AU" altLang="zh-CN"/>
          </a:p>
        </p:txBody>
      </p:sp>
    </p:spTree>
    <p:extLst>
      <p:ext uri="{BB962C8B-B14F-4D97-AF65-F5344CB8AC3E}">
        <p14:creationId xmlns:p14="http://schemas.microsoft.com/office/powerpoint/2010/main" val="3004820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7"/>
          <p:cNvSpPr>
            <a:spLocks noChangeArrowheads="1"/>
          </p:cNvSpPr>
          <p:nvPr/>
        </p:nvSpPr>
        <p:spPr bwMode="auto">
          <a:xfrm>
            <a:off x="1619251" y="1125538"/>
            <a:ext cx="28575" cy="5732462"/>
          </a:xfrm>
          <a:prstGeom prst="rect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0" hangingPunct="0"/>
            <a:endParaRPr lang="en-US" altLang="zh-CN" sz="1600">
              <a:ea typeface="宋体" panose="02010600030101010101" pitchFamily="2" charset="-122"/>
            </a:endParaRPr>
          </a:p>
        </p:txBody>
      </p:sp>
      <p:sp>
        <p:nvSpPr>
          <p:cNvPr id="5" name="Rectangle 36"/>
          <p:cNvSpPr>
            <a:spLocks noChangeArrowheads="1"/>
          </p:cNvSpPr>
          <p:nvPr/>
        </p:nvSpPr>
        <p:spPr bwMode="auto">
          <a:xfrm>
            <a:off x="1981201" y="1987550"/>
            <a:ext cx="36513" cy="3816350"/>
          </a:xfrm>
          <a:prstGeom prst="rect">
            <a:avLst/>
          </a:prstGeom>
          <a:gradFill rotWithShape="1">
            <a:gsLst>
              <a:gs pos="0">
                <a:schemeClr val="tx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0" hangingPunct="0"/>
            <a:endParaRPr lang="en-US" altLang="zh-CN" sz="1600">
              <a:ea typeface="宋体" panose="02010600030101010101" pitchFamily="2" charset="-122"/>
            </a:endParaRPr>
          </a:p>
        </p:txBody>
      </p:sp>
      <p:sp>
        <p:nvSpPr>
          <p:cNvPr id="6" name="Rectangle 37"/>
          <p:cNvSpPr>
            <a:spLocks noChangeArrowheads="1"/>
          </p:cNvSpPr>
          <p:nvPr/>
        </p:nvSpPr>
        <p:spPr bwMode="auto">
          <a:xfrm>
            <a:off x="1763714" y="2708277"/>
            <a:ext cx="7380287" cy="73025"/>
          </a:xfrm>
          <a:prstGeom prst="rect">
            <a:avLst/>
          </a:prstGeom>
          <a:gradFill rotWithShape="1">
            <a:gsLst>
              <a:gs pos="0">
                <a:schemeClr val="tx2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0" hangingPunct="0"/>
            <a:endParaRPr lang="en-US" altLang="zh-CN" sz="1600">
              <a:ea typeface="宋体" panose="02010600030101010101" pitchFamily="2" charset="-122"/>
            </a:endParaRPr>
          </a:p>
        </p:txBody>
      </p:sp>
      <p:sp>
        <p:nvSpPr>
          <p:cNvPr id="7" name="Rectangle 38"/>
          <p:cNvSpPr>
            <a:spLocks noChangeArrowheads="1"/>
          </p:cNvSpPr>
          <p:nvPr userDrawn="1"/>
        </p:nvSpPr>
        <p:spPr bwMode="auto">
          <a:xfrm>
            <a:off x="0" y="0"/>
            <a:ext cx="9144000" cy="1125538"/>
          </a:xfrm>
          <a:prstGeom prst="rect">
            <a:avLst/>
          </a:pr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0" hangingPunct="0"/>
            <a:endParaRPr lang="en-US" altLang="zh-CN" sz="1600">
              <a:ea typeface="宋体" panose="02010600030101010101" pitchFamily="2" charset="-122"/>
            </a:endParaRPr>
          </a:p>
        </p:txBody>
      </p:sp>
      <p:sp>
        <p:nvSpPr>
          <p:cNvPr id="8" name="Rectangle 46"/>
          <p:cNvSpPr>
            <a:spLocks noChangeArrowheads="1"/>
          </p:cNvSpPr>
          <p:nvPr/>
        </p:nvSpPr>
        <p:spPr bwMode="auto">
          <a:xfrm>
            <a:off x="0" y="1125538"/>
            <a:ext cx="9144000" cy="17462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0" hangingPunct="0"/>
            <a:endParaRPr lang="en-US" altLang="zh-CN" sz="1600">
              <a:ea typeface="宋体" panose="02010600030101010101" pitchFamily="2" charset="-122"/>
            </a:endParaRPr>
          </a:p>
        </p:txBody>
      </p:sp>
      <p:sp>
        <p:nvSpPr>
          <p:cNvPr id="9" name="Rectangle 48"/>
          <p:cNvSpPr>
            <a:spLocks noChangeArrowheads="1"/>
          </p:cNvSpPr>
          <p:nvPr/>
        </p:nvSpPr>
        <p:spPr bwMode="auto">
          <a:xfrm>
            <a:off x="1619251" y="549277"/>
            <a:ext cx="28575" cy="5762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0" hangingPunct="0"/>
            <a:endParaRPr lang="en-US" altLang="zh-CN" sz="1600">
              <a:ea typeface="宋体" panose="02010600030101010101" pitchFamily="2" charset="-122"/>
            </a:endParaRPr>
          </a:p>
        </p:txBody>
      </p:sp>
      <p:sp>
        <p:nvSpPr>
          <p:cNvPr id="11" name="TextBox 15"/>
          <p:cNvSpPr txBox="1">
            <a:spLocks noChangeArrowheads="1"/>
          </p:cNvSpPr>
          <p:nvPr userDrawn="1"/>
        </p:nvSpPr>
        <p:spPr bwMode="auto">
          <a:xfrm>
            <a:off x="2616170" y="104775"/>
            <a:ext cx="4401591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0" hangingPunct="0"/>
            <a:r>
              <a:rPr lang="en-US" altLang="zh-CN" sz="3000" b="1" dirty="0">
                <a:solidFill>
                  <a:schemeClr val="bg1"/>
                </a:solidFill>
                <a:latin typeface="Corbel" panose="020B0503020204020204" pitchFamily="34" charset="0"/>
                <a:ea typeface="宋体" panose="02010600030101010101" pitchFamily="2" charset="-122"/>
              </a:rPr>
              <a:t>Digital Design with Chisel</a:t>
            </a:r>
          </a:p>
        </p:txBody>
      </p:sp>
      <p:sp>
        <p:nvSpPr>
          <p:cNvPr id="41996" name="Rectangle 1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2409826" y="1844675"/>
            <a:ext cx="5832475" cy="762000"/>
          </a:xfrm>
        </p:spPr>
        <p:txBody>
          <a:bodyPr anchor="t"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r>
              <a:rPr lang="en-AU" noProof="1"/>
              <a:t>Chapter …</a:t>
            </a:r>
          </a:p>
        </p:txBody>
      </p:sp>
      <p:sp>
        <p:nvSpPr>
          <p:cNvPr id="41997" name="Rectangle 1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409826" y="2924177"/>
            <a:ext cx="5832475" cy="579755"/>
          </a:xfrm>
        </p:spPr>
        <p:txBody>
          <a:bodyPr>
            <a:spAutoFit/>
          </a:bodyPr>
          <a:lstStyle>
            <a:lvl1pPr marL="0" indent="0">
              <a:buFont typeface="Wingdings" panose="05000000000000000000" pitchFamily="2" charset="2"/>
              <a:buNone/>
              <a:defRPr>
                <a:latin typeface="Arial Black" panose="020B0A04020102020204" pitchFamily="34" charset="0"/>
              </a:defRPr>
            </a:lvl1pPr>
          </a:lstStyle>
          <a:p>
            <a:r>
              <a:rPr lang="en-AU" noProof="1"/>
              <a:t>Subtitle</a:t>
            </a:r>
          </a:p>
        </p:txBody>
      </p:sp>
      <p:sp>
        <p:nvSpPr>
          <p:cNvPr id="13" name="页脚占位符 1"/>
          <p:cNvSpPr>
            <a:spLocks noGrp="1"/>
          </p:cNvSpPr>
          <p:nvPr>
            <p:ph type="ftr" sz="quarter" idx="10"/>
          </p:nvPr>
        </p:nvSpPr>
        <p:spPr>
          <a:xfrm>
            <a:off x="611725" y="6380161"/>
            <a:ext cx="8270875" cy="3587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endParaRPr lang="en-US" altLang="zh-CN" dirty="0"/>
          </a:p>
        </p:txBody>
      </p:sp>
      <p:pic>
        <p:nvPicPr>
          <p:cNvPr id="1026" name="Picture 2" descr="https://www1.szu.edu.cn/images/szu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8334" y="44122"/>
            <a:ext cx="1851424" cy="49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3935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530" y="146052"/>
            <a:ext cx="8260080" cy="762635"/>
          </a:xfr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4530" y="1125857"/>
            <a:ext cx="8271510" cy="5112385"/>
          </a:xfrm>
        </p:spPr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Rectangle 19"/>
          <p:cNvSpPr>
            <a:spLocks noGrp="1" noChangeArrowheads="1"/>
          </p:cNvSpPr>
          <p:nvPr>
            <p:ph type="ftr" sz="quarter" idx="10"/>
          </p:nvPr>
        </p:nvSpPr>
        <p:spPr>
          <a:xfrm>
            <a:off x="693739" y="6381752"/>
            <a:ext cx="8270875" cy="3587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2929866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8481" y="146052"/>
            <a:ext cx="1538883" cy="6091555"/>
          </a:xfrm>
        </p:spPr>
        <p:txBody>
          <a:bodyPr vert="eaVert"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4531" y="146052"/>
            <a:ext cx="6051550" cy="6091555"/>
          </a:xfrm>
        </p:spPr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Rectangle 19"/>
          <p:cNvSpPr>
            <a:spLocks noGrp="1" noChangeArrowheads="1"/>
          </p:cNvSpPr>
          <p:nvPr>
            <p:ph type="ftr" sz="quarter" idx="10"/>
          </p:nvPr>
        </p:nvSpPr>
        <p:spPr>
          <a:xfrm>
            <a:off x="693739" y="6381752"/>
            <a:ext cx="8270875" cy="3587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274138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530" y="146052"/>
            <a:ext cx="8260080" cy="762635"/>
          </a:xfr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530" y="1125857"/>
            <a:ext cx="8271510" cy="5112385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Rectangle 19"/>
          <p:cNvSpPr>
            <a:spLocks noGrp="1" noChangeArrowheads="1"/>
          </p:cNvSpPr>
          <p:nvPr>
            <p:ph type="ftr" sz="quarter" idx="10"/>
          </p:nvPr>
        </p:nvSpPr>
        <p:spPr>
          <a:xfrm>
            <a:off x="693739" y="6381752"/>
            <a:ext cx="8270875" cy="3587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endParaRPr lang="en-US" altLang="zh-CN" dirty="0"/>
          </a:p>
        </p:txBody>
      </p:sp>
      <p:sp>
        <p:nvSpPr>
          <p:cNvPr id="5" name="Rectangle 19">
            <a:extLst>
              <a:ext uri="{FF2B5EF4-FFF2-40B4-BE49-F238E27FC236}">
                <a16:creationId xmlns="" xmlns:a16="http://schemas.microsoft.com/office/drawing/2014/main" id="{386A2E91-1D24-4FC5-A723-5E2B6886F25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043755" y="6381752"/>
            <a:ext cx="8270875" cy="358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defPPr>
              <a:defRPr lang="en-AU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400" b="1" kern="1200" noProof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zh-CN" altLang="en-US" dirty="0"/>
              <a:t>深圳大学    计算机与软件学院</a:t>
            </a:r>
            <a:r>
              <a:rPr lang="en-US" altLang="zh-CN" dirty="0"/>
              <a:t>	</a:t>
            </a:r>
            <a:r>
              <a:rPr lang="zh-CN" altLang="en-US" dirty="0"/>
              <a:t>罗秋明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8069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630" y="4406901"/>
            <a:ext cx="7772400" cy="1323439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630" y="2907030"/>
            <a:ext cx="7772400" cy="149987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Rectangle 19"/>
          <p:cNvSpPr>
            <a:spLocks noGrp="1" noChangeArrowheads="1"/>
          </p:cNvSpPr>
          <p:nvPr>
            <p:ph type="ftr" sz="quarter" idx="10"/>
          </p:nvPr>
        </p:nvSpPr>
        <p:spPr>
          <a:xfrm>
            <a:off x="693739" y="6381752"/>
            <a:ext cx="8270875" cy="3587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70125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530" y="146052"/>
            <a:ext cx="8260080" cy="762635"/>
          </a:xfr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531" y="1125855"/>
            <a:ext cx="4058920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1" y="1125855"/>
            <a:ext cx="4059555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5" name="Rectangle 19"/>
          <p:cNvSpPr>
            <a:spLocks noGrp="1" noChangeArrowheads="1"/>
          </p:cNvSpPr>
          <p:nvPr>
            <p:ph type="ftr" sz="quarter" idx="10"/>
          </p:nvPr>
        </p:nvSpPr>
        <p:spPr>
          <a:xfrm>
            <a:off x="693739" y="6381752"/>
            <a:ext cx="8270875" cy="3587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19774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48515"/>
            <a:ext cx="8229600" cy="769441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432"/>
            <a:ext cx="4040505" cy="63944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7"/>
            <a:ext cx="4040505" cy="395160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432"/>
            <a:ext cx="4041775" cy="63944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7"/>
            <a:ext cx="4041775" cy="395160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7" name="Rectangle 19"/>
          <p:cNvSpPr>
            <a:spLocks noGrp="1" noChangeArrowheads="1"/>
          </p:cNvSpPr>
          <p:nvPr>
            <p:ph type="ftr" sz="quarter" idx="10"/>
          </p:nvPr>
        </p:nvSpPr>
        <p:spPr>
          <a:xfrm>
            <a:off x="693739" y="6381752"/>
            <a:ext cx="8270875" cy="3587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47362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530" y="146052"/>
            <a:ext cx="8260080" cy="762635"/>
          </a:xfr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Rectangle 19"/>
          <p:cNvSpPr>
            <a:spLocks noGrp="1" noChangeArrowheads="1"/>
          </p:cNvSpPr>
          <p:nvPr>
            <p:ph type="ftr" sz="quarter" idx="10"/>
          </p:nvPr>
        </p:nvSpPr>
        <p:spPr>
          <a:xfrm>
            <a:off x="693739" y="6381752"/>
            <a:ext cx="8270875" cy="3587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67435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9"/>
          <p:cNvSpPr>
            <a:spLocks noGrp="1" noChangeArrowheads="1"/>
          </p:cNvSpPr>
          <p:nvPr>
            <p:ph type="ftr" sz="quarter" idx="10"/>
          </p:nvPr>
        </p:nvSpPr>
        <p:spPr>
          <a:xfrm>
            <a:off x="693739" y="6381752"/>
            <a:ext cx="8270875" cy="3587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632094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727214"/>
            <a:ext cx="3008630" cy="707886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0"/>
            <a:ext cx="3008630" cy="46913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5" name="Rectangle 19"/>
          <p:cNvSpPr>
            <a:spLocks noGrp="1" noChangeArrowheads="1"/>
          </p:cNvSpPr>
          <p:nvPr>
            <p:ph type="ftr" sz="quarter" idx="10"/>
          </p:nvPr>
        </p:nvSpPr>
        <p:spPr>
          <a:xfrm>
            <a:off x="693739" y="6381752"/>
            <a:ext cx="8270875" cy="3587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1309027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05" y="4967546"/>
            <a:ext cx="5486400" cy="40011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05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05" y="5367657"/>
            <a:ext cx="5486400" cy="80454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5" name="Rectangle 19"/>
          <p:cNvSpPr>
            <a:spLocks noGrp="1" noChangeArrowheads="1"/>
          </p:cNvSpPr>
          <p:nvPr>
            <p:ph type="ftr" sz="quarter" idx="10"/>
          </p:nvPr>
        </p:nvSpPr>
        <p:spPr>
          <a:xfrm>
            <a:off x="693739" y="6381752"/>
            <a:ext cx="8270875" cy="35877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l">
              <a:defRPr/>
            </a:pP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142108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6"/>
          <p:cNvSpPr>
            <a:spLocks noChangeArrowheads="1"/>
          </p:cNvSpPr>
          <p:nvPr/>
        </p:nvSpPr>
        <p:spPr bwMode="auto">
          <a:xfrm>
            <a:off x="468313" y="260350"/>
            <a:ext cx="36512" cy="3816350"/>
          </a:xfrm>
          <a:prstGeom prst="rect">
            <a:avLst/>
          </a:prstGeom>
          <a:gradFill rotWithShape="1">
            <a:gsLst>
              <a:gs pos="0">
                <a:schemeClr val="tx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0" hangingPunct="0"/>
            <a:endParaRPr lang="en-US" altLang="zh-CN" sz="1600">
              <a:ea typeface="宋体" panose="02010600030101010101" pitchFamily="2" charset="-122"/>
            </a:endParaRPr>
          </a:p>
        </p:txBody>
      </p:sp>
      <p:sp>
        <p:nvSpPr>
          <p:cNvPr id="1027" name="Rectangle 9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84213" y="146050"/>
            <a:ext cx="8259762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 altLang="zh-CN"/>
              <a:t>Click to edit Master title style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684214" y="1125538"/>
            <a:ext cx="8270875" cy="511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zh-CN" dirty="0"/>
              <a:t>Click to edit Master text styles</a:t>
            </a:r>
          </a:p>
          <a:p>
            <a:pPr lvl="1"/>
            <a:r>
              <a:rPr lang="en-AU" altLang="zh-CN" dirty="0"/>
              <a:t>Second level</a:t>
            </a:r>
          </a:p>
          <a:p>
            <a:pPr lvl="2"/>
            <a:r>
              <a:rPr lang="en-AU" altLang="zh-CN" dirty="0"/>
              <a:t>Third level</a:t>
            </a:r>
          </a:p>
          <a:p>
            <a:pPr lvl="3"/>
            <a:r>
              <a:rPr lang="en-AU" altLang="zh-CN" dirty="0"/>
              <a:t>Fourth level</a:t>
            </a:r>
          </a:p>
          <a:p>
            <a:pPr lvl="4"/>
            <a:r>
              <a:rPr lang="en-AU" altLang="zh-CN" dirty="0"/>
              <a:t>Fifth level</a:t>
            </a:r>
          </a:p>
        </p:txBody>
      </p:sp>
      <p:sp>
        <p:nvSpPr>
          <p:cNvPr id="1030" name="Rectangle 25"/>
          <p:cNvSpPr>
            <a:spLocks noChangeArrowheads="1"/>
          </p:cNvSpPr>
          <p:nvPr/>
        </p:nvSpPr>
        <p:spPr bwMode="auto">
          <a:xfrm>
            <a:off x="250826" y="981075"/>
            <a:ext cx="8569325" cy="71438"/>
          </a:xfrm>
          <a:prstGeom prst="rect">
            <a:avLst/>
          </a:prstGeom>
          <a:gradFill rotWithShape="1">
            <a:gsLst>
              <a:gs pos="0">
                <a:schemeClr val="tx2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0" hangingPunct="0"/>
            <a:endParaRPr lang="en-US" altLang="zh-CN" sz="1600">
              <a:ea typeface="宋体" panose="02010600030101010101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551" y="6407694"/>
            <a:ext cx="1589138" cy="306889"/>
          </a:xfrm>
          <a:prstGeom prst="rect">
            <a:avLst/>
          </a:prstGeom>
        </p:spPr>
      </p:pic>
      <p:pic>
        <p:nvPicPr>
          <p:cNvPr id="8" name="Picture 2" descr="https://www1.szu.edu.cn/images/szu.pn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531" y="96046"/>
            <a:ext cx="1851424" cy="49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www.szu.edu.cn/images/logo.png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9584" y="46504"/>
            <a:ext cx="2249957" cy="661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9">
            <a:extLst>
              <a:ext uri="{FF2B5EF4-FFF2-40B4-BE49-F238E27FC236}">
                <a16:creationId xmlns="" xmlns:a16="http://schemas.microsoft.com/office/drawing/2014/main" id="{F96B9019-718C-418E-97D4-7F7CACADBB3D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93739" y="6381752"/>
            <a:ext cx="8270875" cy="358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400" b="1" noProof="1">
                <a:ea typeface="宋体" panose="02010600030101010101" pitchFamily="2" charset="-122"/>
              </a:defRPr>
            </a:lvl1pPr>
          </a:lstStyle>
          <a:p>
            <a:pPr algn="l">
              <a:defRPr/>
            </a:pPr>
            <a:endParaRPr lang="en-US" altLang="zh-CN" dirty="0"/>
          </a:p>
        </p:txBody>
      </p:sp>
      <p:sp>
        <p:nvSpPr>
          <p:cNvPr id="12" name="Rectangle 19">
            <a:extLst>
              <a:ext uri="{FF2B5EF4-FFF2-40B4-BE49-F238E27FC236}">
                <a16:creationId xmlns="" xmlns:a16="http://schemas.microsoft.com/office/drawing/2014/main" id="{FEF0D560-83E5-4BB9-A213-7BCE1E1A24F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043755" y="6381752"/>
            <a:ext cx="8270875" cy="3587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defPPr>
              <a:defRPr lang="en-AU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400" b="1" kern="1200" noProof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zh-CN" altLang="en-US" dirty="0"/>
              <a:t>深圳大学    计算机与软件学院</a:t>
            </a:r>
            <a:r>
              <a:rPr lang="en-US" altLang="zh-CN" dirty="0"/>
              <a:t>	</a:t>
            </a:r>
            <a:r>
              <a:rPr lang="zh-CN" altLang="en-US" dirty="0"/>
              <a:t>罗秋明</a:t>
            </a:r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ransition spd="slow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hyperlink" Target="https://www.chisel-lang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="" xmlns:a16="http://schemas.microsoft.com/office/drawing/2014/main" id="{CF9742E9-BDA5-DEC2-8866-615AC2A0365C}"/>
              </a:ext>
            </a:extLst>
          </p:cNvPr>
          <p:cNvSpPr txBox="1">
            <a:spLocks/>
          </p:cNvSpPr>
          <p:nvPr/>
        </p:nvSpPr>
        <p:spPr bwMode="auto">
          <a:xfrm>
            <a:off x="1979820" y="1556870"/>
            <a:ext cx="6984485" cy="1828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 sz="320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sz="3600" kern="0" dirty="0">
                <a:solidFill>
                  <a:srgbClr val="0070C0"/>
                </a:solidFill>
              </a:rPr>
              <a:t>Chisel</a:t>
            </a:r>
            <a:r>
              <a:rPr lang="zh-CN" altLang="en-US" sz="3600" kern="0" dirty="0">
                <a:solidFill>
                  <a:srgbClr val="0070C0"/>
                </a:solidFill>
              </a:rPr>
              <a:t>数字系统设计基础</a:t>
            </a:r>
            <a:endParaRPr lang="en-US" altLang="zh-CN" sz="3600" kern="0" dirty="0">
              <a:solidFill>
                <a:srgbClr val="0070C0"/>
              </a:solidFill>
            </a:endParaRPr>
          </a:p>
          <a:p>
            <a:endParaRPr lang="en-US" altLang="zh-CN" kern="0" dirty="0"/>
          </a:p>
          <a:p>
            <a:endParaRPr lang="en-US" altLang="zh-CN" kern="0" dirty="0"/>
          </a:p>
        </p:txBody>
      </p:sp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1EB4BAC9-DD8B-5A93-5F1E-5C7DC8BEB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25" y="3249605"/>
            <a:ext cx="3771900" cy="6858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73E0C9C8-FFBF-AF43-B11F-BC21D96CC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8015" y="2420930"/>
            <a:ext cx="3829050" cy="16573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13298585-8444-7708-B9E2-921157B379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199670"/>
            <a:ext cx="9144000" cy="19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010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95886AEA-D8DE-3F22-3CF4-FA606CFF0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725" y="332785"/>
            <a:ext cx="5184360" cy="648045"/>
          </a:xfrm>
        </p:spPr>
        <p:txBody>
          <a:bodyPr/>
          <a:lstStyle/>
          <a:p>
            <a:r>
              <a:rPr lang="en-US" altLang="zh-CN" dirty="0"/>
              <a:t>Chisel</a:t>
            </a:r>
            <a:r>
              <a:rPr lang="zh-CN" altLang="en-US" dirty="0"/>
              <a:t> 版</a:t>
            </a:r>
            <a:r>
              <a:rPr lang="en-US" altLang="zh-CN" dirty="0"/>
              <a:t> 1-bit</a:t>
            </a:r>
            <a:r>
              <a:rPr lang="zh-CN" altLang="en-US" dirty="0"/>
              <a:t> 全加器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3C995DAA-8721-36A1-DD8E-DF6E7A4CF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959" y="1124839"/>
            <a:ext cx="3697359" cy="208814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E8E254D7-1FAF-5CFF-7B41-667AD44BF4FA}"/>
              </a:ext>
            </a:extLst>
          </p:cNvPr>
          <p:cNvSpPr txBox="1"/>
          <p:nvPr/>
        </p:nvSpPr>
        <p:spPr>
          <a:xfrm>
            <a:off x="611724" y="1124839"/>
            <a:ext cx="770453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package examples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import chisel3._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class </a:t>
            </a:r>
            <a:r>
              <a:rPr lang="en-US" altLang="zh-CN" sz="2000" b="0" i="0" dirty="0" err="1">
                <a:solidFill>
                  <a:srgbClr val="FF0000"/>
                </a:solidFill>
                <a:effectLst/>
                <a:latin typeface="Menlo"/>
              </a:rPr>
              <a:t>FullAdder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extends Module {  </a:t>
            </a:r>
          </a:p>
          <a:p>
            <a:pPr lvl="1"/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val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io = IO(	new Bundle {    </a:t>
            </a:r>
          </a:p>
          <a:p>
            <a:pPr lvl="2"/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val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a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   = Input(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UInt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(1.W))    </a:t>
            </a:r>
          </a:p>
          <a:p>
            <a:pPr lvl="2"/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val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b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   = Input(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UInt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(1.W))    </a:t>
            </a:r>
          </a:p>
          <a:p>
            <a:pPr lvl="2"/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val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cin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 = Input(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UInt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(1.W))    </a:t>
            </a:r>
          </a:p>
          <a:p>
            <a:pPr lvl="2"/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val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sum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 = Output(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UInt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(1.W))    </a:t>
            </a:r>
          </a:p>
          <a:p>
            <a:pPr lvl="2"/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val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cout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= Output(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UInt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(1.W))  }	)  </a:t>
            </a:r>
          </a:p>
          <a:p>
            <a:pPr lvl="1"/>
            <a:endParaRPr lang="en-US" altLang="zh-CN" sz="2000" b="0" i="0" dirty="0">
              <a:solidFill>
                <a:srgbClr val="333333"/>
              </a:solidFill>
              <a:effectLst/>
              <a:latin typeface="Menlo"/>
            </a:endParaRPr>
          </a:p>
          <a:p>
            <a:pPr lvl="1"/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val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dirty="0">
                <a:solidFill>
                  <a:srgbClr val="333333"/>
                </a:solidFill>
                <a:latin typeface="Menlo"/>
              </a:rPr>
              <a:t>s1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=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io.a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^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io.b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 </a:t>
            </a:r>
          </a:p>
          <a:p>
            <a:pPr lvl="1"/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io.sum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:= s1 ^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io.cin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 </a:t>
            </a:r>
          </a:p>
          <a:p>
            <a:pPr lvl="1"/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val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s3 =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io.a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&amp;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io.b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 </a:t>
            </a:r>
          </a:p>
          <a:p>
            <a:pPr lvl="1"/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val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s2 = s1 &amp;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io.cin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 </a:t>
            </a:r>
          </a:p>
          <a:p>
            <a:pPr lvl="1"/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io.cout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:= s2| s3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}</a:t>
            </a:r>
            <a:endParaRPr lang="zh-CN" altLang="en-US" sz="2000" dirty="0"/>
          </a:p>
        </p:txBody>
      </p:sp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3B1575F7-1D5E-D56D-DE1A-61347F33708B}"/>
              </a:ext>
            </a:extLst>
          </p:cNvPr>
          <p:cNvSpPr txBox="1"/>
          <p:nvPr/>
        </p:nvSpPr>
        <p:spPr>
          <a:xfrm>
            <a:off x="6464802" y="1136226"/>
            <a:ext cx="8556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latin typeface="Menlo"/>
              </a:rPr>
              <a:t>s1</a:t>
            </a:r>
            <a:endParaRPr lang="zh-CN" altLang="en-US" sz="2000" dirty="0"/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C1E79695-A92A-0AF2-5A4C-65F61950B06F}"/>
              </a:ext>
            </a:extLst>
          </p:cNvPr>
          <p:cNvSpPr txBox="1"/>
          <p:nvPr/>
        </p:nvSpPr>
        <p:spPr>
          <a:xfrm>
            <a:off x="7245282" y="1968857"/>
            <a:ext cx="8556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latin typeface="Menlo"/>
              </a:rPr>
              <a:t>s2</a:t>
            </a:r>
            <a:endParaRPr lang="zh-CN" altLang="en-US" sz="2000" dirty="0"/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6F1B9929-D6CA-9B86-7A8B-21DD523308C1}"/>
              </a:ext>
            </a:extLst>
          </p:cNvPr>
          <p:cNvSpPr txBox="1"/>
          <p:nvPr/>
        </p:nvSpPr>
        <p:spPr>
          <a:xfrm>
            <a:off x="7245282" y="2956884"/>
            <a:ext cx="8556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333333"/>
                </a:solidFill>
                <a:latin typeface="Menlo"/>
              </a:rPr>
              <a:t>s3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34161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86AA27DF-03DC-88DE-C085-9956123BA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Chisel/FIRRTL</a:t>
            </a:r>
          </a:p>
          <a:p>
            <a:pPr lvl="1"/>
            <a:r>
              <a:rPr lang="en-US" altLang="zh-CN" dirty="0">
                <a:hlinkClick r:id="rId2"/>
              </a:rPr>
              <a:t>https://www.chisel-lang.org/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23806224-C9CD-E86A-A8D7-D98ABD2A5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125" y="3249605"/>
            <a:ext cx="3771900" cy="6858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203EE963-38CF-973D-CDD2-EF408ADD57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8015" y="2420930"/>
            <a:ext cx="3829050" cy="16573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173A33C7-33E9-A154-CC1F-9AD90BD817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199670"/>
            <a:ext cx="9144000" cy="1917181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="" xmlns:a16="http://schemas.microsoft.com/office/drawing/2014/main" id="{0266E8E7-9F03-FCA7-5BDC-FBE63284C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530" y="146052"/>
            <a:ext cx="8260080" cy="762635"/>
          </a:xfrm>
        </p:spPr>
        <p:txBody>
          <a:bodyPr/>
          <a:lstStyle/>
          <a:p>
            <a:r>
              <a:rPr lang="en-US" altLang="zh-CN" dirty="0"/>
              <a:t>1.3 Chisel/FIRRTL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7020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37013D84-0548-FA17-31BA-3AE8F41D9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820" y="143202"/>
            <a:ext cx="4057650" cy="6705600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="" xmlns:a16="http://schemas.microsoft.com/office/drawing/2014/main" id="{8AC900A1-2CB1-2C04-54F7-B01F7307B50C}"/>
              </a:ext>
            </a:extLst>
          </p:cNvPr>
          <p:cNvSpPr/>
          <p:nvPr/>
        </p:nvSpPr>
        <p:spPr bwMode="auto">
          <a:xfrm>
            <a:off x="3851950" y="143202"/>
            <a:ext cx="936065" cy="621613"/>
          </a:xfrm>
          <a:prstGeom prst="round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="" xmlns:a16="http://schemas.microsoft.com/office/drawing/2014/main" id="{AD098666-297E-B826-DE24-6C1F5CDAAF19}"/>
              </a:ext>
            </a:extLst>
          </p:cNvPr>
          <p:cNvSpPr/>
          <p:nvPr/>
        </p:nvSpPr>
        <p:spPr bwMode="auto">
          <a:xfrm>
            <a:off x="3851950" y="1511297"/>
            <a:ext cx="936065" cy="621613"/>
          </a:xfrm>
          <a:prstGeom prst="round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="" xmlns:a16="http://schemas.microsoft.com/office/drawing/2014/main" id="{DDF43B51-2A7E-36B9-5E96-9352A4FB7AD2}"/>
              </a:ext>
            </a:extLst>
          </p:cNvPr>
          <p:cNvSpPr/>
          <p:nvPr/>
        </p:nvSpPr>
        <p:spPr bwMode="auto">
          <a:xfrm>
            <a:off x="3851950" y="3068975"/>
            <a:ext cx="936065" cy="621613"/>
          </a:xfrm>
          <a:prstGeom prst="round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="" xmlns:a16="http://schemas.microsoft.com/office/drawing/2014/main" id="{D6800CEE-C771-8CA4-697C-6680E61475C5}"/>
              </a:ext>
            </a:extLst>
          </p:cNvPr>
          <p:cNvSpPr/>
          <p:nvPr/>
        </p:nvSpPr>
        <p:spPr bwMode="auto">
          <a:xfrm>
            <a:off x="3347915" y="4823527"/>
            <a:ext cx="936065" cy="621613"/>
          </a:xfrm>
          <a:prstGeom prst="round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="" xmlns:a16="http://schemas.microsoft.com/office/drawing/2014/main" id="{5D946407-D7A2-BE4C-CD18-E928E01D737A}"/>
              </a:ext>
            </a:extLst>
          </p:cNvPr>
          <p:cNvSpPr/>
          <p:nvPr/>
        </p:nvSpPr>
        <p:spPr bwMode="auto">
          <a:xfrm>
            <a:off x="4319982" y="4823527"/>
            <a:ext cx="936065" cy="621613"/>
          </a:xfrm>
          <a:prstGeom prst="round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="" xmlns:a16="http://schemas.microsoft.com/office/drawing/2014/main" id="{2FCC4830-2626-35D3-F390-79E7DBF4F68C}"/>
              </a:ext>
            </a:extLst>
          </p:cNvPr>
          <p:cNvSpPr/>
          <p:nvPr/>
        </p:nvSpPr>
        <p:spPr bwMode="auto">
          <a:xfrm>
            <a:off x="4299500" y="6227189"/>
            <a:ext cx="936065" cy="621613"/>
          </a:xfrm>
          <a:prstGeom prst="round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="" xmlns:a16="http://schemas.microsoft.com/office/drawing/2014/main" id="{56FC5688-F914-99BA-9678-36BF1C75EE9E}"/>
              </a:ext>
            </a:extLst>
          </p:cNvPr>
          <p:cNvGrpSpPr/>
          <p:nvPr/>
        </p:nvGrpSpPr>
        <p:grpSpPr>
          <a:xfrm>
            <a:off x="5256047" y="4437070"/>
            <a:ext cx="1963803" cy="1917156"/>
            <a:chOff x="5256047" y="4437070"/>
            <a:chExt cx="1963803" cy="1917156"/>
          </a:xfrm>
        </p:grpSpPr>
        <p:cxnSp>
          <p:nvCxnSpPr>
            <p:cNvPr id="13" name="连接符: 肘形 12">
              <a:extLst>
                <a:ext uri="{FF2B5EF4-FFF2-40B4-BE49-F238E27FC236}">
                  <a16:creationId xmlns="" xmlns:a16="http://schemas.microsoft.com/office/drawing/2014/main" id="{E6756DD8-F2A1-ACA7-E48C-660904C79A06}"/>
                </a:ext>
              </a:extLst>
            </p:cNvPr>
            <p:cNvCxnSpPr>
              <a:cxnSpLocks/>
              <a:stCxn id="10" idx="3"/>
              <a:endCxn id="19" idx="0"/>
            </p:cNvCxnSpPr>
            <p:nvPr/>
          </p:nvCxnSpPr>
          <p:spPr bwMode="auto">
            <a:xfrm flipV="1">
              <a:off x="5256047" y="4437070"/>
              <a:ext cx="1535178" cy="697264"/>
            </a:xfrm>
            <a:prstGeom prst="bentConnector4">
              <a:avLst>
                <a:gd name="adj1" fmla="val 36350"/>
                <a:gd name="adj2" fmla="val 132785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</p:spPr>
        </p:cxnSp>
        <p:grpSp>
          <p:nvGrpSpPr>
            <p:cNvPr id="22" name="组合 21">
              <a:extLst>
                <a:ext uri="{FF2B5EF4-FFF2-40B4-BE49-F238E27FC236}">
                  <a16:creationId xmlns="" xmlns:a16="http://schemas.microsoft.com/office/drawing/2014/main" id="{B1E2DA99-713E-2339-3B7E-87A24D1DE753}"/>
                </a:ext>
              </a:extLst>
            </p:cNvPr>
            <p:cNvGrpSpPr/>
            <p:nvPr/>
          </p:nvGrpSpPr>
          <p:grpSpPr>
            <a:xfrm>
              <a:off x="6372125" y="4437070"/>
              <a:ext cx="847725" cy="1917156"/>
              <a:chOff x="6319316" y="4995833"/>
              <a:chExt cx="847725" cy="1917156"/>
            </a:xfrm>
          </p:grpSpPr>
          <p:pic>
            <p:nvPicPr>
              <p:cNvPr id="19" name="图片 18">
                <a:extLst>
                  <a:ext uri="{FF2B5EF4-FFF2-40B4-BE49-F238E27FC236}">
                    <a16:creationId xmlns="" xmlns:a16="http://schemas.microsoft.com/office/drawing/2014/main" id="{216AE586-8FE4-42F9-95D0-505FA3592A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19316" y="4995833"/>
                <a:ext cx="838200" cy="542925"/>
              </a:xfrm>
              <a:prstGeom prst="rect">
                <a:avLst/>
              </a:prstGeom>
            </p:spPr>
          </p:pic>
          <p:pic>
            <p:nvPicPr>
              <p:cNvPr id="21" name="图片 20">
                <a:extLst>
                  <a:ext uri="{FF2B5EF4-FFF2-40B4-BE49-F238E27FC236}">
                    <a16:creationId xmlns="" xmlns:a16="http://schemas.microsoft.com/office/drawing/2014/main" id="{B0BD28EA-75CC-7EF1-9CF7-CA4B8D8AC7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19316" y="5541389"/>
                <a:ext cx="847725" cy="1371600"/>
              </a:xfrm>
              <a:prstGeom prst="rect">
                <a:avLst/>
              </a:prstGeom>
            </p:spPr>
          </p:pic>
        </p:grpSp>
      </p:grpSp>
      <p:sp>
        <p:nvSpPr>
          <p:cNvPr id="26" name="矩形: 圆角 25">
            <a:extLst>
              <a:ext uri="{FF2B5EF4-FFF2-40B4-BE49-F238E27FC236}">
                <a16:creationId xmlns="" xmlns:a16="http://schemas.microsoft.com/office/drawing/2014/main" id="{9D84A7F7-B8A0-199B-F8C2-A3D0A69785F8}"/>
              </a:ext>
            </a:extLst>
          </p:cNvPr>
          <p:cNvSpPr/>
          <p:nvPr/>
        </p:nvSpPr>
        <p:spPr bwMode="auto">
          <a:xfrm>
            <a:off x="6228114" y="4357318"/>
            <a:ext cx="1177451" cy="2167897"/>
          </a:xfrm>
          <a:prstGeom prst="round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="" xmlns:a16="http://schemas.microsoft.com/office/drawing/2014/main" id="{6C877247-811C-ECDA-4CE5-CD0131BA10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059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="" xmlns:a16="http://schemas.microsoft.com/office/drawing/2014/main" id="{0F339E99-D9E0-307C-161B-46D821F39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725" y="332785"/>
            <a:ext cx="7056490" cy="648045"/>
          </a:xfrm>
        </p:spPr>
        <p:txBody>
          <a:bodyPr/>
          <a:lstStyle/>
          <a:p>
            <a:r>
              <a:rPr lang="zh-CN" altLang="en-US" dirty="0"/>
              <a:t>仿真波形</a:t>
            </a:r>
            <a:r>
              <a:rPr lang="en-US" altLang="zh-CN" sz="2400" dirty="0"/>
              <a:t>——Chisel</a:t>
            </a:r>
            <a:r>
              <a:rPr lang="zh-CN" altLang="en-US" sz="2400" dirty="0"/>
              <a:t> </a:t>
            </a:r>
            <a:r>
              <a:rPr lang="en-US" altLang="zh-CN" sz="2400" dirty="0"/>
              <a:t>1-bit</a:t>
            </a:r>
            <a:r>
              <a:rPr lang="zh-CN" altLang="en-US" sz="2400" dirty="0"/>
              <a:t> 全加器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855E3EAB-5A01-9D31-8D0F-943C398DA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142" y="1783761"/>
            <a:ext cx="7191375" cy="145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99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="" xmlns:a16="http://schemas.microsoft.com/office/drawing/2014/main" id="{0F339E99-D9E0-307C-161B-46D821F39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725" y="332785"/>
            <a:ext cx="7488520" cy="648045"/>
          </a:xfrm>
        </p:spPr>
        <p:txBody>
          <a:bodyPr/>
          <a:lstStyle/>
          <a:p>
            <a:r>
              <a:rPr lang="en-US" altLang="zh-CN" sz="2400" dirty="0"/>
              <a:t>Chisel</a:t>
            </a:r>
            <a:r>
              <a:rPr lang="zh-CN" altLang="en-US" sz="2400" dirty="0"/>
              <a:t>生成</a:t>
            </a:r>
            <a:r>
              <a:rPr lang="en-US" altLang="zh-CN" sz="2400" dirty="0"/>
              <a:t>Verilog/</a:t>
            </a:r>
            <a:r>
              <a:rPr lang="en-US" altLang="zh-CN" sz="2400" dirty="0" err="1"/>
              <a:t>Firrtl</a:t>
            </a:r>
            <a:r>
              <a:rPr lang="zh-CN" altLang="en-US" sz="2400" dirty="0"/>
              <a:t>示例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7A01E942-C399-2053-BC5F-A83693D5F98C}"/>
              </a:ext>
            </a:extLst>
          </p:cNvPr>
          <p:cNvSpPr txBox="1"/>
          <p:nvPr/>
        </p:nvSpPr>
        <p:spPr>
          <a:xfrm>
            <a:off x="582704" y="1052835"/>
            <a:ext cx="7301525" cy="35394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package </a:t>
            </a:r>
            <a:r>
              <a:rPr lang="en-US" altLang="zh-CN" dirty="0" err="1"/>
              <a:t>my.hello</a:t>
            </a:r>
            <a:endParaRPr lang="en-US" altLang="zh-CN" dirty="0"/>
          </a:p>
          <a:p>
            <a:r>
              <a:rPr lang="en-US" altLang="zh-CN" dirty="0"/>
              <a:t>import chisel3._</a:t>
            </a:r>
          </a:p>
          <a:p>
            <a:r>
              <a:rPr lang="en-US" altLang="zh-CN" dirty="0"/>
              <a:t>class </a:t>
            </a:r>
            <a:r>
              <a:rPr lang="en-US" altLang="zh-CN" dirty="0" err="1"/>
              <a:t>ModuleSample</a:t>
            </a:r>
            <a:r>
              <a:rPr lang="en-US" altLang="zh-CN" dirty="0"/>
              <a:t> extends Module {  </a:t>
            </a:r>
          </a:p>
          <a:p>
            <a:pPr lvl="1"/>
            <a:r>
              <a:rPr lang="en-US" altLang="zh-CN" dirty="0" err="1"/>
              <a:t>val</a:t>
            </a:r>
            <a:r>
              <a:rPr lang="en-US" altLang="zh-CN" dirty="0"/>
              <a:t> io = IO(new Bundle {  </a:t>
            </a:r>
          </a:p>
          <a:p>
            <a:pPr lvl="1"/>
            <a:r>
              <a:rPr lang="en-US" altLang="zh-CN" dirty="0"/>
              <a:t>		</a:t>
            </a:r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in_a</a:t>
            </a:r>
            <a:r>
              <a:rPr lang="en-US" altLang="zh-CN" dirty="0"/>
              <a:t> = Input(</a:t>
            </a:r>
            <a:r>
              <a:rPr lang="en-US" altLang="zh-CN" dirty="0" err="1"/>
              <a:t>SInt</a:t>
            </a:r>
            <a:r>
              <a:rPr lang="en-US" altLang="zh-CN" dirty="0"/>
              <a:t>(4.W))  </a:t>
            </a:r>
          </a:p>
          <a:p>
            <a:pPr lvl="1"/>
            <a:r>
              <a:rPr lang="en-US" altLang="zh-CN" dirty="0"/>
              <a:t>		</a:t>
            </a:r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out_b</a:t>
            </a:r>
            <a:r>
              <a:rPr lang="en-US" altLang="zh-CN" dirty="0"/>
              <a:t> = Output(</a:t>
            </a:r>
            <a:r>
              <a:rPr lang="en-US" altLang="zh-CN" dirty="0" err="1"/>
              <a:t>SInt</a:t>
            </a:r>
            <a:r>
              <a:rPr lang="en-US" altLang="zh-CN" dirty="0"/>
              <a:t>(4.W))  </a:t>
            </a:r>
          </a:p>
          <a:p>
            <a:pPr lvl="1"/>
            <a:r>
              <a:rPr lang="en-US" altLang="zh-CN" dirty="0"/>
              <a:t>})  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 err="1"/>
              <a:t>io.out_b</a:t>
            </a:r>
            <a:r>
              <a:rPr lang="en-US" altLang="zh-CN" dirty="0"/>
              <a:t> := </a:t>
            </a:r>
            <a:r>
              <a:rPr lang="en-US" altLang="zh-CN" dirty="0" err="1"/>
              <a:t>io.in_a</a:t>
            </a:r>
            <a:r>
              <a:rPr lang="en-US" altLang="zh-CN" dirty="0"/>
              <a:t>  </a:t>
            </a:r>
          </a:p>
          <a:p>
            <a:r>
              <a:rPr lang="en-US" altLang="zh-CN" dirty="0"/>
              <a:t>}</a:t>
            </a:r>
          </a:p>
          <a:p>
            <a:endParaRPr lang="en-US" altLang="zh-CN" dirty="0"/>
          </a:p>
          <a:p>
            <a:r>
              <a:rPr lang="en-US" altLang="zh-CN" dirty="0"/>
              <a:t>object </a:t>
            </a:r>
            <a:r>
              <a:rPr lang="en-US" altLang="zh-CN" dirty="0" err="1"/>
              <a:t>MyModule</a:t>
            </a:r>
            <a:r>
              <a:rPr lang="en-US" altLang="zh-CN" dirty="0"/>
              <a:t> extends App {  </a:t>
            </a:r>
          </a:p>
          <a:p>
            <a:r>
              <a:rPr lang="en-US" altLang="zh-CN" dirty="0"/>
              <a:t>   </a:t>
            </a:r>
            <a:r>
              <a:rPr lang="en-US" altLang="zh-CN" b="1" dirty="0" err="1">
                <a:solidFill>
                  <a:srgbClr val="FF0000"/>
                </a:solidFill>
              </a:rPr>
              <a:t>emitVerilog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/>
              <a:t>(new </a:t>
            </a:r>
            <a:r>
              <a:rPr lang="en-US" altLang="zh-CN" dirty="0" err="1"/>
              <a:t>ModuleSample</a:t>
            </a:r>
            <a:r>
              <a:rPr lang="en-US" altLang="zh-CN" dirty="0"/>
              <a:t>(), Array("--target-</a:t>
            </a:r>
            <a:r>
              <a:rPr lang="en-US" altLang="zh-CN" dirty="0" err="1"/>
              <a:t>dir</a:t>
            </a:r>
            <a:r>
              <a:rPr lang="en-US" altLang="zh-CN" dirty="0"/>
              <a:t>", "generated"))  </a:t>
            </a:r>
          </a:p>
          <a:p>
            <a:r>
              <a:rPr lang="en-US" altLang="zh-CN" dirty="0"/>
              <a:t>}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611725" y="4005040"/>
            <a:ext cx="3429006" cy="1800125"/>
            <a:chOff x="611725" y="4005040"/>
            <a:chExt cx="3429006" cy="1800125"/>
          </a:xfrm>
        </p:grpSpPr>
        <p:sp>
          <p:nvSpPr>
            <p:cNvPr id="6" name="圆角矩形 5"/>
            <p:cNvSpPr/>
            <p:nvPr/>
          </p:nvSpPr>
          <p:spPr bwMode="auto">
            <a:xfrm>
              <a:off x="1043755" y="5301130"/>
              <a:ext cx="1296090" cy="504035"/>
            </a:xfrm>
            <a:prstGeom prst="roundRect">
              <a:avLst/>
            </a:prstGeom>
            <a:solidFill>
              <a:srgbClr val="FFFF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" name="椭圆 1"/>
            <p:cNvSpPr/>
            <p:nvPr/>
          </p:nvSpPr>
          <p:spPr bwMode="auto">
            <a:xfrm>
              <a:off x="611725" y="4005040"/>
              <a:ext cx="1440100" cy="360025"/>
            </a:xfrm>
            <a:prstGeom prst="ellipse">
              <a:avLst/>
            </a:prstGeom>
            <a:noFill/>
            <a:ln w="1905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" name="任意多边形 4"/>
            <p:cNvSpPr/>
            <p:nvPr/>
          </p:nvSpPr>
          <p:spPr bwMode="auto">
            <a:xfrm>
              <a:off x="2034283" y="4243227"/>
              <a:ext cx="2006448" cy="1160980"/>
            </a:xfrm>
            <a:custGeom>
              <a:avLst/>
              <a:gdLst>
                <a:gd name="connsiteX0" fmla="*/ 0 w 2006448"/>
                <a:gd name="connsiteY0" fmla="*/ 0 h 1160980"/>
                <a:gd name="connsiteX1" fmla="*/ 2003461 w 2006448"/>
                <a:gd name="connsiteY1" fmla="*/ 647272 h 1160980"/>
                <a:gd name="connsiteX2" fmla="*/ 359596 w 2006448"/>
                <a:gd name="connsiteY2" fmla="*/ 1160980 h 116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6448" h="1160980">
                  <a:moveTo>
                    <a:pt x="0" y="0"/>
                  </a:moveTo>
                  <a:cubicBezTo>
                    <a:pt x="971764" y="226887"/>
                    <a:pt x="1943528" y="453775"/>
                    <a:pt x="2003461" y="647272"/>
                  </a:cubicBezTo>
                  <a:cubicBezTo>
                    <a:pt x="2063394" y="840769"/>
                    <a:pt x="1211495" y="1000874"/>
                    <a:pt x="359596" y="1160980"/>
                  </a:cubicBezTo>
                </a:path>
              </a:pathLst>
            </a:custGeom>
            <a:noFill/>
            <a:ln w="15875" cap="flat" cmpd="sng" algn="ctr">
              <a:solidFill>
                <a:srgbClr val="00B050"/>
              </a:solidFill>
              <a:prstDash val="dash"/>
              <a:round/>
              <a:headEnd type="none" w="med" len="med"/>
              <a:tailEnd type="stealth" w="med" len="med"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" name="任意多边形 8"/>
            <p:cNvSpPr/>
            <p:nvPr/>
          </p:nvSpPr>
          <p:spPr bwMode="auto">
            <a:xfrm>
              <a:off x="2051825" y="4243227"/>
              <a:ext cx="1988906" cy="1399167"/>
            </a:xfrm>
            <a:custGeom>
              <a:avLst/>
              <a:gdLst>
                <a:gd name="connsiteX0" fmla="*/ 0 w 2006448"/>
                <a:gd name="connsiteY0" fmla="*/ 0 h 1160980"/>
                <a:gd name="connsiteX1" fmla="*/ 2003461 w 2006448"/>
                <a:gd name="connsiteY1" fmla="*/ 647272 h 1160980"/>
                <a:gd name="connsiteX2" fmla="*/ 359596 w 2006448"/>
                <a:gd name="connsiteY2" fmla="*/ 1160980 h 116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6448" h="1160980">
                  <a:moveTo>
                    <a:pt x="0" y="0"/>
                  </a:moveTo>
                  <a:cubicBezTo>
                    <a:pt x="971764" y="226887"/>
                    <a:pt x="1943528" y="453775"/>
                    <a:pt x="2003461" y="647272"/>
                  </a:cubicBezTo>
                  <a:cubicBezTo>
                    <a:pt x="2063394" y="840769"/>
                    <a:pt x="1211495" y="1000874"/>
                    <a:pt x="359596" y="1160980"/>
                  </a:cubicBezTo>
                </a:path>
              </a:pathLst>
            </a:custGeom>
            <a:noFill/>
            <a:ln w="15875" cap="flat" cmpd="sng" algn="ctr">
              <a:solidFill>
                <a:srgbClr val="00B050"/>
              </a:solidFill>
              <a:prstDash val="dash"/>
              <a:round/>
              <a:headEnd type="none" w="med" len="med"/>
              <a:tailEnd type="stealth" w="med" len="med"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4169D9A2-26AD-867E-832E-DC1DBEA3D76B}"/>
              </a:ext>
            </a:extLst>
          </p:cNvPr>
          <p:cNvSpPr txBox="1"/>
          <p:nvPr/>
        </p:nvSpPr>
        <p:spPr>
          <a:xfrm>
            <a:off x="582703" y="5013110"/>
            <a:ext cx="7301523" cy="1077218"/>
          </a:xfrm>
          <a:prstGeom prst="rect">
            <a:avLst/>
          </a:prstGeom>
          <a:noFill/>
          <a:ln w="9525">
            <a:solidFill>
              <a:schemeClr val="tx2">
                <a:lumMod val="20000"/>
                <a:lumOff val="80000"/>
              </a:schemeClr>
            </a:solidFill>
            <a:prstDash val="solid"/>
            <a:tailEnd type="stealth"/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generated/  </a:t>
            </a:r>
          </a:p>
          <a:p>
            <a:r>
              <a:rPr lang="en-US" altLang="zh-CN" dirty="0"/>
              <a:t>├── </a:t>
            </a:r>
            <a:r>
              <a:rPr lang="en-US" altLang="zh-CN" dirty="0" err="1"/>
              <a:t>MyModule.v</a:t>
            </a:r>
            <a:r>
              <a:rPr lang="en-US" altLang="zh-CN" dirty="0"/>
              <a:t>  </a:t>
            </a:r>
          </a:p>
          <a:p>
            <a:r>
              <a:rPr lang="en-US" altLang="zh-CN" dirty="0"/>
              <a:t>├── </a:t>
            </a:r>
            <a:r>
              <a:rPr lang="en-US" altLang="zh-CN" dirty="0" err="1"/>
              <a:t>MyModule.fir</a:t>
            </a:r>
            <a:r>
              <a:rPr lang="en-US" altLang="zh-CN" dirty="0"/>
              <a:t>  </a:t>
            </a:r>
          </a:p>
          <a:p>
            <a:r>
              <a:rPr lang="en-US" altLang="zh-CN" dirty="0"/>
              <a:t>├── </a:t>
            </a:r>
            <a:r>
              <a:rPr lang="en-US" altLang="zh-CN" dirty="0" err="1"/>
              <a:t>MyModule.anno.json</a:t>
            </a: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5233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开发环境</a:t>
            </a:r>
            <a:endParaRPr lang="en-US" altLang="zh-CN" dirty="0"/>
          </a:p>
          <a:p>
            <a:pPr lvl="1"/>
            <a:r>
              <a:rPr lang="zh-CN" altLang="en-US" dirty="0"/>
              <a:t>操作系统 </a:t>
            </a:r>
            <a:r>
              <a:rPr lang="en-US" altLang="zh-CN" dirty="0"/>
              <a:t>	Linux</a:t>
            </a:r>
            <a:r>
              <a:rPr lang="zh-CN" altLang="en-US" sz="1600" dirty="0"/>
              <a:t>（</a:t>
            </a:r>
            <a:r>
              <a:rPr lang="en-US" altLang="zh-CN" sz="1600" dirty="0"/>
              <a:t>Ubuntu 22.04</a:t>
            </a:r>
            <a:r>
              <a:rPr lang="zh-CN" altLang="en-US" sz="1600" dirty="0"/>
              <a:t>）</a:t>
            </a:r>
            <a:endParaRPr lang="en-US" altLang="zh-CN" sz="1600" dirty="0"/>
          </a:p>
          <a:p>
            <a:pPr lvl="1"/>
            <a:r>
              <a:rPr lang="zh-CN" altLang="en-US" dirty="0"/>
              <a:t>语言环境 </a:t>
            </a:r>
            <a:r>
              <a:rPr lang="en-US" altLang="zh-CN" dirty="0"/>
              <a:t>	Scala/Java</a:t>
            </a:r>
          </a:p>
          <a:p>
            <a:pPr lvl="2"/>
            <a:r>
              <a:rPr lang="en-US" altLang="zh-CN" dirty="0"/>
              <a:t>Chisel</a:t>
            </a:r>
            <a:r>
              <a:rPr lang="zh-CN" altLang="en-US" dirty="0"/>
              <a:t>只是</a:t>
            </a:r>
            <a:r>
              <a:rPr lang="en-US" altLang="zh-CN" dirty="0"/>
              <a:t>Scala</a:t>
            </a:r>
            <a:r>
              <a:rPr lang="zh-CN" altLang="en-US" dirty="0"/>
              <a:t>的一个库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仿真工具</a:t>
            </a:r>
            <a:r>
              <a:rPr lang="en-US" altLang="zh-CN" dirty="0"/>
              <a:t>	</a:t>
            </a:r>
            <a:r>
              <a:rPr lang="en-US" altLang="zh-CN" dirty="0" err="1"/>
              <a:t>Verilator</a:t>
            </a:r>
            <a:r>
              <a:rPr lang="en-US" altLang="zh-CN" sz="2000" dirty="0"/>
              <a:t>(Verilog</a:t>
            </a:r>
            <a:r>
              <a:rPr lang="zh-CN" altLang="en-US" sz="2000" dirty="0"/>
              <a:t>仿真</a:t>
            </a:r>
            <a:r>
              <a:rPr lang="en-US" altLang="zh-CN" sz="2000" dirty="0"/>
              <a:t>)</a:t>
            </a:r>
          </a:p>
          <a:p>
            <a:pPr lvl="1"/>
            <a:r>
              <a:rPr lang="zh-CN" altLang="en-US" dirty="0"/>
              <a:t>波形查看</a:t>
            </a:r>
            <a:r>
              <a:rPr lang="en-US" altLang="zh-CN" dirty="0"/>
              <a:t>	</a:t>
            </a:r>
            <a:r>
              <a:rPr lang="en-US" altLang="zh-CN" dirty="0" err="1"/>
              <a:t>GTKWave</a:t>
            </a:r>
            <a:r>
              <a:rPr lang="zh-CN" altLang="en-US" sz="2000" dirty="0"/>
              <a:t>（波形查看）</a:t>
            </a:r>
            <a:endParaRPr lang="en-US" altLang="zh-CN" dirty="0"/>
          </a:p>
          <a:p>
            <a:pPr lvl="1"/>
            <a:r>
              <a:rPr lang="en-US" altLang="zh-CN" dirty="0"/>
              <a:t>FPGA</a:t>
            </a:r>
            <a:r>
              <a:rPr lang="zh-CN" altLang="en-US" dirty="0"/>
              <a:t>开发工具</a:t>
            </a:r>
            <a:r>
              <a:rPr lang="en-US" altLang="zh-CN" dirty="0"/>
              <a:t>	</a:t>
            </a:r>
            <a:r>
              <a:rPr lang="en-US" altLang="zh-CN" dirty="0" err="1"/>
              <a:t>Vivado</a:t>
            </a:r>
            <a:r>
              <a:rPr lang="zh-CN" altLang="en-US" sz="2000" dirty="0"/>
              <a:t>（</a:t>
            </a:r>
            <a:r>
              <a:rPr lang="en-US" altLang="zh-CN" sz="2000" dirty="0"/>
              <a:t>Xilinx</a:t>
            </a:r>
            <a:r>
              <a:rPr lang="zh-CN" altLang="en-US" sz="2000" dirty="0"/>
              <a:t>）</a:t>
            </a:r>
          </a:p>
        </p:txBody>
      </p:sp>
      <p:sp>
        <p:nvSpPr>
          <p:cNvPr id="4" name="标题 1">
            <a:extLst>
              <a:ext uri="{FF2B5EF4-FFF2-40B4-BE49-F238E27FC236}">
                <a16:creationId xmlns="" xmlns:a16="http://schemas.microsoft.com/office/drawing/2014/main" id="{0266E8E7-9F03-FCA7-5BDC-FBE63284C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530" y="146052"/>
            <a:ext cx="8260080" cy="762635"/>
          </a:xfrm>
        </p:spPr>
        <p:txBody>
          <a:bodyPr/>
          <a:lstStyle/>
          <a:p>
            <a:r>
              <a:rPr lang="en-US" altLang="zh-CN" dirty="0"/>
              <a:t>1.4 Chisel</a:t>
            </a:r>
            <a:r>
              <a:rPr lang="zh-CN" altLang="en-US" dirty="0"/>
              <a:t>安装与运行</a:t>
            </a:r>
          </a:p>
        </p:txBody>
      </p:sp>
    </p:spTree>
    <p:extLst>
      <p:ext uri="{BB962C8B-B14F-4D97-AF65-F5344CB8AC3E}">
        <p14:creationId xmlns:p14="http://schemas.microsoft.com/office/powerpoint/2010/main" val="3747112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4530" y="1125857"/>
            <a:ext cx="8271510" cy="5255348"/>
          </a:xfrm>
        </p:spPr>
        <p:txBody>
          <a:bodyPr/>
          <a:lstStyle/>
          <a:p>
            <a:r>
              <a:rPr lang="en-US" altLang="zh-CN" sz="2400" dirty="0"/>
              <a:t>Java</a:t>
            </a:r>
            <a:r>
              <a:rPr lang="zh-CN" altLang="en-US" sz="2400" dirty="0"/>
              <a:t>安装：</a:t>
            </a:r>
            <a:endParaRPr lang="en-US" altLang="zh-CN" sz="2400" dirty="0"/>
          </a:p>
          <a:p>
            <a:pPr marL="0" indent="0">
              <a:lnSpc>
                <a:spcPct val="150000"/>
              </a:lnSpc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</a:rPr>
              <a:t>	</a:t>
            </a:r>
            <a:r>
              <a:rPr lang="en-US" altLang="zh-CN" sz="2000" kern="1200" dirty="0" err="1">
                <a:latin typeface="Arial" panose="020B0604020202020204" pitchFamily="34" charset="0"/>
              </a:rPr>
              <a:t>sudo</a:t>
            </a:r>
            <a:r>
              <a:rPr lang="en-US" altLang="zh-CN" sz="2000" kern="1200" dirty="0">
                <a:latin typeface="Arial" panose="020B0604020202020204" pitchFamily="34" charset="0"/>
              </a:rPr>
              <a:t> apt-get install default-</a:t>
            </a:r>
            <a:r>
              <a:rPr lang="en-US" altLang="zh-CN" sz="2000" kern="1200" dirty="0" err="1">
                <a:latin typeface="Arial" panose="020B0604020202020204" pitchFamily="34" charset="0"/>
              </a:rPr>
              <a:t>jdk</a:t>
            </a:r>
            <a:endParaRPr lang="en-US" altLang="zh-CN" sz="1600" kern="1200" dirty="0">
              <a:latin typeface="Arial" panose="020B0604020202020204" pitchFamily="34" charset="0"/>
            </a:endParaRPr>
          </a:p>
          <a:p>
            <a:r>
              <a:rPr lang="en-US" altLang="zh-CN" sz="2400" dirty="0" err="1"/>
              <a:t>sbt</a:t>
            </a:r>
            <a:r>
              <a:rPr lang="zh-CN" altLang="en-US" sz="2400" dirty="0"/>
              <a:t>安装：</a:t>
            </a:r>
            <a:r>
              <a:rPr lang="en-US" altLang="zh-CN" sz="2000" dirty="0"/>
              <a:t>(https://www.scala-sbt.org/1.x/docs/Setup.html)</a:t>
            </a:r>
          </a:p>
          <a:p>
            <a:pPr marL="0" indent="0">
              <a:buNone/>
            </a:pPr>
            <a:r>
              <a:rPr lang="en-US" altLang="zh-CN" sz="2400" dirty="0"/>
              <a:t>	</a:t>
            </a:r>
            <a:r>
              <a:rPr lang="zh-CN" altLang="en-US" sz="2400" dirty="0"/>
              <a:t>安装必要组件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	</a:t>
            </a:r>
            <a:r>
              <a:rPr lang="zh-CN" altLang="zh-CN" sz="2400" dirty="0"/>
              <a:t>添加</a:t>
            </a:r>
            <a:r>
              <a:rPr lang="en-US" altLang="zh-CN" sz="2400" dirty="0" err="1"/>
              <a:t>sbt</a:t>
            </a:r>
            <a:r>
              <a:rPr lang="zh-CN" altLang="zh-CN" sz="2400" dirty="0"/>
              <a:t>源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	</a:t>
            </a:r>
            <a:r>
              <a:rPr lang="zh-CN" altLang="en-US" sz="2400" dirty="0"/>
              <a:t>安装</a:t>
            </a:r>
            <a:endParaRPr lang="en-US" altLang="zh-CN" sz="2400" dirty="0"/>
          </a:p>
          <a:p>
            <a:pPr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n"/>
            </a:pPr>
            <a:endParaRPr lang="en-US" altLang="zh-CN" sz="1600" kern="1200" dirty="0"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n"/>
            </a:pPr>
            <a:endParaRPr lang="en-US" altLang="zh-CN" sz="1600" kern="1200" dirty="0">
              <a:latin typeface="Arial" panose="020B0604020202020204" pitchFamily="34" charset="0"/>
            </a:endParaRPr>
          </a:p>
          <a:p>
            <a:endParaRPr lang="zh-CN" altLang="en-US" sz="2800" dirty="0"/>
          </a:p>
        </p:txBody>
      </p:sp>
      <p:sp>
        <p:nvSpPr>
          <p:cNvPr id="4" name="内容占位符 2">
            <a:extLst>
              <a:ext uri="{FF2B5EF4-FFF2-40B4-BE49-F238E27FC236}">
                <a16:creationId xmlns="" xmlns:a16="http://schemas.microsoft.com/office/drawing/2014/main" id="{95886AEA-D8DE-3F22-3CF4-FA606CFF0E29}"/>
              </a:ext>
            </a:extLst>
          </p:cNvPr>
          <p:cNvSpPr txBox="1">
            <a:spLocks/>
          </p:cNvSpPr>
          <p:nvPr/>
        </p:nvSpPr>
        <p:spPr bwMode="auto">
          <a:xfrm>
            <a:off x="611725" y="332785"/>
            <a:ext cx="5184360" cy="648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kern="0" dirty="0"/>
              <a:t>Java&gt;</a:t>
            </a:r>
            <a:r>
              <a:rPr lang="en-US" altLang="zh-CN" kern="0" dirty="0" err="1"/>
              <a:t>sbt</a:t>
            </a:r>
            <a:r>
              <a:rPr lang="zh-CN" altLang="en-US" kern="0" dirty="0"/>
              <a:t>安装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C0908702-C857-DD7D-ED1E-29A91BAD4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5677" y="3427460"/>
            <a:ext cx="5652075" cy="292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36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835F3E17-8C90-1E53-9DAA-60F4ABF6CB97}"/>
              </a:ext>
            </a:extLst>
          </p:cNvPr>
          <p:cNvSpPr txBox="1"/>
          <p:nvPr/>
        </p:nvSpPr>
        <p:spPr>
          <a:xfrm>
            <a:off x="693796" y="1120669"/>
            <a:ext cx="80584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 err="1"/>
              <a:t>sudo</a:t>
            </a:r>
            <a:r>
              <a:rPr lang="en-US" altLang="zh-CN" sz="1800" dirty="0"/>
              <a:t> apt-get update</a:t>
            </a:r>
          </a:p>
          <a:p>
            <a:r>
              <a:rPr lang="en-US" altLang="zh-CN" sz="1800" dirty="0" err="1"/>
              <a:t>sudo</a:t>
            </a:r>
            <a:r>
              <a:rPr lang="en-US" altLang="zh-CN" sz="1800" dirty="0"/>
              <a:t> apt-get install </a:t>
            </a:r>
            <a:r>
              <a:rPr lang="en-US" altLang="zh-CN" sz="1800" dirty="0">
                <a:solidFill>
                  <a:srgbClr val="0070C0"/>
                </a:solidFill>
              </a:rPr>
              <a:t>apt-transport-https</a:t>
            </a:r>
            <a:r>
              <a:rPr lang="en-US" altLang="zh-CN" sz="1800" dirty="0"/>
              <a:t> </a:t>
            </a:r>
            <a:r>
              <a:rPr lang="en-US" altLang="zh-CN" sz="1800" dirty="0">
                <a:solidFill>
                  <a:srgbClr val="0070C0"/>
                </a:solidFill>
              </a:rPr>
              <a:t>curl</a:t>
            </a:r>
            <a:r>
              <a:rPr lang="en-US" altLang="zh-CN" sz="1800" dirty="0"/>
              <a:t> </a:t>
            </a:r>
            <a:r>
              <a:rPr lang="en-US" altLang="zh-CN" sz="1800" dirty="0" err="1">
                <a:solidFill>
                  <a:srgbClr val="0070C0"/>
                </a:solidFill>
              </a:rPr>
              <a:t>gnupg</a:t>
            </a:r>
            <a:r>
              <a:rPr lang="en-US" altLang="zh-CN" sz="1800" dirty="0"/>
              <a:t> -</a:t>
            </a:r>
            <a:r>
              <a:rPr lang="en-US" altLang="zh-CN" sz="1800" dirty="0" err="1"/>
              <a:t>yqq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en-US" altLang="zh-CN" sz="1800" dirty="0"/>
              <a:t>echo "deb https://repo.scala-sbt.org/scalasbt/debian all main" | </a:t>
            </a:r>
            <a:r>
              <a:rPr lang="en-US" altLang="zh-CN" sz="1800" dirty="0" err="1"/>
              <a:t>sudo</a:t>
            </a:r>
            <a:r>
              <a:rPr lang="en-US" altLang="zh-CN" sz="1800" dirty="0"/>
              <a:t> tee /</a:t>
            </a:r>
            <a:r>
              <a:rPr lang="en-US" altLang="zh-CN" sz="1800" dirty="0" err="1"/>
              <a:t>etc</a:t>
            </a:r>
            <a:r>
              <a:rPr lang="en-US" altLang="zh-CN" sz="1800" dirty="0"/>
              <a:t>/apt/</a:t>
            </a:r>
            <a:r>
              <a:rPr lang="en-US" altLang="zh-CN" sz="1800" dirty="0" err="1"/>
              <a:t>sources.list.d</a:t>
            </a:r>
            <a:r>
              <a:rPr lang="en-US" altLang="zh-CN" sz="1800" dirty="0"/>
              <a:t>/</a:t>
            </a:r>
            <a:r>
              <a:rPr lang="en-US" altLang="zh-CN" sz="1800" dirty="0" err="1"/>
              <a:t>sbt.list</a:t>
            </a:r>
            <a:endParaRPr lang="en-US" altLang="zh-CN" sz="1800" dirty="0"/>
          </a:p>
          <a:p>
            <a:r>
              <a:rPr lang="en-US" altLang="zh-CN" sz="1800" dirty="0"/>
              <a:t>echo "deb https://repo.scala-sbt.org/scalasbt/debian /" | </a:t>
            </a:r>
            <a:r>
              <a:rPr lang="en-US" altLang="zh-CN" sz="1800" dirty="0" err="1"/>
              <a:t>sudo</a:t>
            </a:r>
            <a:r>
              <a:rPr lang="en-US" altLang="zh-CN" sz="1800" dirty="0"/>
              <a:t> tee /</a:t>
            </a:r>
            <a:r>
              <a:rPr lang="en-US" altLang="zh-CN" sz="1800" dirty="0" err="1"/>
              <a:t>etc</a:t>
            </a:r>
            <a:r>
              <a:rPr lang="en-US" altLang="zh-CN" sz="1800" dirty="0"/>
              <a:t>/apt/</a:t>
            </a:r>
            <a:r>
              <a:rPr lang="en-US" altLang="zh-CN" sz="1800" dirty="0" err="1"/>
              <a:t>sources.list.d</a:t>
            </a:r>
            <a:r>
              <a:rPr lang="en-US" altLang="zh-CN" sz="1800" dirty="0"/>
              <a:t>/</a:t>
            </a:r>
            <a:r>
              <a:rPr lang="en-US" altLang="zh-CN" sz="1800" dirty="0" err="1"/>
              <a:t>sbt_old.list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en-US" altLang="zh-CN" sz="1800" dirty="0"/>
              <a:t>curl -</a:t>
            </a:r>
            <a:r>
              <a:rPr lang="en-US" altLang="zh-CN" sz="1800" dirty="0" err="1"/>
              <a:t>sL</a:t>
            </a:r>
            <a:r>
              <a:rPr lang="en-US" altLang="zh-CN" sz="1800" dirty="0"/>
              <a:t> "https://keyserver.ubuntu.com/pks/</a:t>
            </a:r>
            <a:r>
              <a:rPr lang="en-US" altLang="zh-CN" sz="1800" dirty="0" err="1"/>
              <a:t>lookup?op</a:t>
            </a:r>
            <a:r>
              <a:rPr lang="en-US" altLang="zh-CN" sz="1800" dirty="0"/>
              <a:t>=</a:t>
            </a:r>
            <a:r>
              <a:rPr lang="en-US" altLang="zh-CN" sz="1800" dirty="0" err="1"/>
              <a:t>get&amp;search</a:t>
            </a:r>
            <a:r>
              <a:rPr lang="en-US" altLang="zh-CN" sz="1800" dirty="0"/>
              <a:t>=0x2EE0EA64E40A89B84B2DF73499E82A75642AC823" | </a:t>
            </a:r>
            <a:r>
              <a:rPr lang="en-US" altLang="zh-CN" sz="1800" dirty="0" err="1"/>
              <a:t>sudo</a:t>
            </a:r>
            <a:r>
              <a:rPr lang="en-US" altLang="zh-CN" sz="1800" dirty="0"/>
              <a:t> -H </a:t>
            </a:r>
            <a:r>
              <a:rPr lang="en-US" altLang="zh-CN" sz="1800" dirty="0" err="1"/>
              <a:t>gpg</a:t>
            </a:r>
            <a:r>
              <a:rPr lang="en-US" altLang="zh-CN" sz="1800" dirty="0"/>
              <a:t> --no-default-keyring --keyring </a:t>
            </a:r>
            <a:r>
              <a:rPr lang="en-US" altLang="zh-CN" sz="1800" dirty="0" err="1"/>
              <a:t>gnupg</a:t>
            </a:r>
            <a:r>
              <a:rPr lang="en-US" altLang="zh-CN" sz="1800" dirty="0"/>
              <a:t>-ring:/</a:t>
            </a:r>
            <a:r>
              <a:rPr lang="en-US" altLang="zh-CN" sz="1800" dirty="0" err="1"/>
              <a:t>etc</a:t>
            </a:r>
            <a:r>
              <a:rPr lang="en-US" altLang="zh-CN" sz="1800" dirty="0"/>
              <a:t>/apt/</a:t>
            </a:r>
            <a:r>
              <a:rPr lang="en-US" altLang="zh-CN" sz="1800" dirty="0" err="1"/>
              <a:t>trusted.gpg.d</a:t>
            </a:r>
            <a:r>
              <a:rPr lang="en-US" altLang="zh-CN" sz="1800" dirty="0"/>
              <a:t>/</a:t>
            </a:r>
            <a:r>
              <a:rPr lang="en-US" altLang="zh-CN" sz="1800" dirty="0" err="1"/>
              <a:t>scalasbt-release.gpg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--import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en-US" altLang="zh-CN" sz="1800" dirty="0" err="1"/>
              <a:t>sudo</a:t>
            </a:r>
            <a:r>
              <a:rPr lang="en-US" altLang="zh-CN" sz="1800" dirty="0"/>
              <a:t> </a:t>
            </a:r>
            <a:r>
              <a:rPr lang="en-US" altLang="zh-CN" sz="1800" dirty="0" err="1"/>
              <a:t>chmod</a:t>
            </a:r>
            <a:r>
              <a:rPr lang="en-US" altLang="zh-CN" sz="1800" dirty="0"/>
              <a:t> 644 /</a:t>
            </a:r>
            <a:r>
              <a:rPr lang="en-US" altLang="zh-CN" sz="1800" dirty="0" err="1"/>
              <a:t>etc</a:t>
            </a:r>
            <a:r>
              <a:rPr lang="en-US" altLang="zh-CN" sz="1800" dirty="0"/>
              <a:t>/apt/</a:t>
            </a:r>
            <a:r>
              <a:rPr lang="en-US" altLang="zh-CN" sz="1800" dirty="0" err="1"/>
              <a:t>trusted.gpg.d</a:t>
            </a:r>
            <a:r>
              <a:rPr lang="en-US" altLang="zh-CN" sz="1800" dirty="0"/>
              <a:t>/</a:t>
            </a:r>
            <a:r>
              <a:rPr lang="en-US" altLang="zh-CN" sz="1800" dirty="0" err="1"/>
              <a:t>scalasbt-release.gpg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en-US" altLang="zh-CN" sz="1800" dirty="0" err="1"/>
              <a:t>sudo</a:t>
            </a:r>
            <a:r>
              <a:rPr lang="en-US" altLang="zh-CN" sz="1800" dirty="0"/>
              <a:t> apt-get update</a:t>
            </a:r>
          </a:p>
          <a:p>
            <a:r>
              <a:rPr lang="en-US" altLang="zh-CN" sz="1800" dirty="0" err="1"/>
              <a:t>sudo</a:t>
            </a:r>
            <a:r>
              <a:rPr lang="en-US" altLang="zh-CN" sz="1800" dirty="0"/>
              <a:t> apt-get install </a:t>
            </a:r>
            <a:r>
              <a:rPr lang="en-US" altLang="zh-CN" sz="1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sbt</a:t>
            </a:r>
            <a:endParaRPr lang="zh-CN" altLang="en-US" sz="18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7909071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="" xmlns:a16="http://schemas.microsoft.com/office/drawing/2014/main" id="{02A991C0-748F-16CB-AE88-C9FC3A61030F}"/>
              </a:ext>
            </a:extLst>
          </p:cNvPr>
          <p:cNvGrpSpPr/>
          <p:nvPr/>
        </p:nvGrpSpPr>
        <p:grpSpPr>
          <a:xfrm>
            <a:off x="1259770" y="1182295"/>
            <a:ext cx="6624460" cy="5072857"/>
            <a:chOff x="1259770" y="1182295"/>
            <a:chExt cx="6624460" cy="5072857"/>
          </a:xfrm>
        </p:grpSpPr>
        <p:pic>
          <p:nvPicPr>
            <p:cNvPr id="5" name="图片 4">
              <a:extLst>
                <a:ext uri="{FF2B5EF4-FFF2-40B4-BE49-F238E27FC236}">
                  <a16:creationId xmlns="" xmlns:a16="http://schemas.microsoft.com/office/drawing/2014/main" id="{7AFA6D9B-D2BD-C13B-68DC-A60B4E4FF0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59770" y="1182295"/>
              <a:ext cx="6624460" cy="5072857"/>
            </a:xfrm>
            <a:prstGeom prst="rect">
              <a:avLst/>
            </a:prstGeom>
          </p:spPr>
        </p:pic>
        <p:sp>
          <p:nvSpPr>
            <p:cNvPr id="6" name="椭圆 5">
              <a:extLst>
                <a:ext uri="{FF2B5EF4-FFF2-40B4-BE49-F238E27FC236}">
                  <a16:creationId xmlns="" xmlns:a16="http://schemas.microsoft.com/office/drawing/2014/main" id="{219A0540-79A0-261C-4303-1E612F0304CB}"/>
                </a:ext>
              </a:extLst>
            </p:cNvPr>
            <p:cNvSpPr/>
            <p:nvPr/>
          </p:nvSpPr>
          <p:spPr bwMode="auto">
            <a:xfrm>
              <a:off x="3923955" y="4365065"/>
              <a:ext cx="1296090" cy="216015"/>
            </a:xfrm>
            <a:prstGeom prst="ellipse">
              <a:avLst/>
            </a:prstGeom>
            <a:noFill/>
            <a:ln w="25400" cap="flat" cmpd="sng" algn="ctr">
              <a:solidFill>
                <a:srgbClr val="FFFF00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ctr" anchorCtr="0" compatLnSpc="1"/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0" lang="zh-CN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9573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克隆</a:t>
            </a:r>
            <a:r>
              <a:rPr lang="en-US" altLang="zh-CN" sz="2800" dirty="0"/>
              <a:t>chisel</a:t>
            </a:r>
            <a:r>
              <a:rPr lang="zh-CN" altLang="en-US" sz="2800" dirty="0"/>
              <a:t>示例工程</a:t>
            </a:r>
            <a:endParaRPr lang="en-US" altLang="zh-CN" sz="2800" dirty="0"/>
          </a:p>
          <a:p>
            <a:pPr lvl="1"/>
            <a:r>
              <a:rPr lang="en-US" altLang="zh-CN" dirty="0"/>
              <a:t>git clone </a:t>
            </a:r>
            <a:r>
              <a:rPr lang="en-US" altLang="zh-CN" dirty="0">
                <a:solidFill>
                  <a:srgbClr val="0070C0"/>
                </a:solidFill>
              </a:rPr>
              <a:t>https://github.com/schoeberl/chisel-examples.git</a:t>
            </a:r>
          </a:p>
          <a:p>
            <a:pPr marL="457200" lvl="1" indent="0">
              <a:buNone/>
            </a:pPr>
            <a:endParaRPr lang="en-US" altLang="zh-CN" dirty="0"/>
          </a:p>
        </p:txBody>
      </p:sp>
      <p:sp>
        <p:nvSpPr>
          <p:cNvPr id="4" name="标题 1">
            <a:extLst>
              <a:ext uri="{FF2B5EF4-FFF2-40B4-BE49-F238E27FC236}">
                <a16:creationId xmlns="" xmlns:a16="http://schemas.microsoft.com/office/drawing/2014/main" id="{0266E8E7-9F03-FCA7-5BDC-FBE63284C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530" y="146052"/>
            <a:ext cx="8260080" cy="762635"/>
          </a:xfrm>
        </p:spPr>
        <p:txBody>
          <a:bodyPr/>
          <a:lstStyle/>
          <a:p>
            <a:r>
              <a:rPr lang="en-US" altLang="zh-CN" dirty="0"/>
              <a:t>Chisel</a:t>
            </a:r>
            <a:r>
              <a:rPr lang="zh-CN" altLang="en-US" dirty="0"/>
              <a:t>示例</a:t>
            </a:r>
            <a:r>
              <a:rPr lang="en-US" altLang="zh-CN" dirty="0"/>
              <a:t>——LED</a:t>
            </a:r>
            <a:r>
              <a:rPr lang="zh-CN" altLang="en-US" dirty="0"/>
              <a:t>闪烁</a:t>
            </a:r>
          </a:p>
        </p:txBody>
      </p:sp>
    </p:spTree>
    <p:extLst>
      <p:ext uri="{BB962C8B-B14F-4D97-AF65-F5344CB8AC3E}">
        <p14:creationId xmlns:p14="http://schemas.microsoft.com/office/powerpoint/2010/main" val="2965889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>
            <a:extLst>
              <a:ext uri="{FF2B5EF4-FFF2-40B4-BE49-F238E27FC236}">
                <a16:creationId xmlns="" xmlns:a16="http://schemas.microsoft.com/office/drawing/2014/main" id="{CF9742E9-BDA5-DEC2-8866-615AC2A0365C}"/>
              </a:ext>
            </a:extLst>
          </p:cNvPr>
          <p:cNvSpPr txBox="1">
            <a:spLocks/>
          </p:cNvSpPr>
          <p:nvPr/>
        </p:nvSpPr>
        <p:spPr bwMode="auto">
          <a:xfrm>
            <a:off x="1979820" y="1556870"/>
            <a:ext cx="6984485" cy="4044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 sz="3200">
                <a:solidFill>
                  <a:schemeClr val="tx1"/>
                </a:solidFill>
                <a:latin typeface="Arial Black" panose="020B0A040201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sz="3600" kern="0" dirty="0">
                <a:solidFill>
                  <a:srgbClr val="0070C0"/>
                </a:solidFill>
              </a:rPr>
              <a:t>Chisel</a:t>
            </a:r>
            <a:r>
              <a:rPr lang="zh-CN" altLang="en-US" sz="3600" kern="0" dirty="0">
                <a:solidFill>
                  <a:srgbClr val="0070C0"/>
                </a:solidFill>
              </a:rPr>
              <a:t>数字系统设计基础</a:t>
            </a:r>
            <a:endParaRPr lang="en-US" altLang="zh-CN" sz="3600" kern="0" dirty="0">
              <a:solidFill>
                <a:srgbClr val="0070C0"/>
              </a:solidFill>
            </a:endParaRPr>
          </a:p>
          <a:p>
            <a:endParaRPr lang="en-US" altLang="zh-CN" kern="0" dirty="0"/>
          </a:p>
          <a:p>
            <a:r>
              <a:rPr lang="zh-CN" altLang="en-US" sz="2800" kern="0" dirty="0"/>
              <a:t>目标</a:t>
            </a:r>
            <a:endParaRPr lang="en-US" altLang="zh-CN" sz="2800" kern="0" dirty="0"/>
          </a:p>
          <a:p>
            <a:r>
              <a:rPr lang="en-US" altLang="zh-CN" sz="2800" kern="0" dirty="0"/>
              <a:t>	</a:t>
            </a:r>
            <a:r>
              <a:rPr lang="zh-CN" altLang="en-US" sz="2800" kern="0" dirty="0"/>
              <a:t>初步掌握用</a:t>
            </a:r>
            <a:r>
              <a:rPr lang="en-US" altLang="zh-CN" sz="2800" kern="0" dirty="0"/>
              <a:t>Chisel</a:t>
            </a:r>
            <a:r>
              <a:rPr lang="zh-CN" altLang="en-US" sz="2800" kern="0" dirty="0"/>
              <a:t>设计数字系统</a:t>
            </a:r>
            <a:endParaRPr lang="en-US" altLang="zh-CN" sz="2800" kern="0" dirty="0"/>
          </a:p>
          <a:p>
            <a:r>
              <a:rPr lang="zh-CN" altLang="en-US" sz="2800" kern="0" dirty="0"/>
              <a:t>背景知识</a:t>
            </a:r>
            <a:endParaRPr lang="en-US" altLang="zh-CN" sz="2800" kern="0" dirty="0"/>
          </a:p>
          <a:p>
            <a:pPr lvl="1"/>
            <a:r>
              <a:rPr lang="en-US" altLang="zh-CN" sz="2400" kern="0" dirty="0"/>
              <a:t>1</a:t>
            </a:r>
            <a:r>
              <a:rPr lang="zh-CN" altLang="en-US" sz="2400" kern="0" dirty="0"/>
              <a:t>）数字电路</a:t>
            </a:r>
            <a:endParaRPr lang="en-US" altLang="zh-CN" sz="2400" kern="0" dirty="0"/>
          </a:p>
          <a:p>
            <a:pPr lvl="2"/>
            <a:r>
              <a:rPr lang="zh-CN" altLang="en-US" sz="2000" kern="0" dirty="0"/>
              <a:t>组合逻辑、时序逻辑</a:t>
            </a:r>
            <a:endParaRPr lang="en-US" altLang="zh-CN" sz="2000" kern="0" dirty="0"/>
          </a:p>
          <a:p>
            <a:pPr lvl="1"/>
            <a:r>
              <a:rPr lang="en-US" altLang="zh-CN" sz="2400" kern="0" dirty="0"/>
              <a:t>2</a:t>
            </a:r>
            <a:r>
              <a:rPr lang="zh-CN" altLang="en-US" sz="2400" kern="0" dirty="0"/>
              <a:t>）</a:t>
            </a:r>
            <a:r>
              <a:rPr lang="en-US" altLang="zh-CN" sz="2400" kern="0" dirty="0"/>
              <a:t>C</a:t>
            </a:r>
            <a:r>
              <a:rPr lang="zh-CN" altLang="en-US" sz="2400" kern="0" dirty="0"/>
              <a:t>、</a:t>
            </a:r>
            <a:r>
              <a:rPr lang="en-US" altLang="zh-CN" sz="2400" kern="0" dirty="0"/>
              <a:t>Java</a:t>
            </a:r>
            <a:r>
              <a:rPr lang="zh-CN" altLang="en-US" sz="2400" kern="0" dirty="0"/>
              <a:t>等编程语言</a:t>
            </a:r>
            <a:endParaRPr lang="en-US" altLang="zh-CN" kern="0" dirty="0"/>
          </a:p>
        </p:txBody>
      </p:sp>
    </p:spTree>
    <p:extLst>
      <p:ext uri="{BB962C8B-B14F-4D97-AF65-F5344CB8AC3E}">
        <p14:creationId xmlns:p14="http://schemas.microsoft.com/office/powerpoint/2010/main" val="319376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B0BAA555-9D9C-EFC7-8182-B661B07A8F1C}"/>
              </a:ext>
            </a:extLst>
          </p:cNvPr>
          <p:cNvSpPr txBox="1"/>
          <p:nvPr/>
        </p:nvSpPr>
        <p:spPr>
          <a:xfrm>
            <a:off x="539720" y="1340855"/>
            <a:ext cx="820857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skt@skt-VirtualBox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:~/Desktop/chisel-examples$ ls</a:t>
            </a:r>
          </a:p>
          <a:p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bubble.gtkw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</a:t>
            </a:r>
            <a:r>
              <a:rPr lang="en-US" altLang="zh-CN" sz="1800" dirty="0">
                <a:solidFill>
                  <a:srgbClr val="0070C0"/>
                </a:solidFill>
                <a:highlight>
                  <a:srgbClr val="FFFF00"/>
                </a:highlight>
                <a:latin typeface="SimSun-ExtB" panose="02010609060101010101" pitchFamily="49" charset="-122"/>
                <a:ea typeface="SimSun-ExtB" panose="02010609060101010101" pitchFamily="49" charset="-122"/>
              </a:rPr>
              <a:t>hello-world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project    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src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            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vhdl</a:t>
            </a:r>
            <a:endParaRPr lang="en-US" altLang="zh-CN" sz="18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build.sbt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LICENSE      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quartus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target             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vivado</a:t>
            </a:r>
            <a:endParaRPr lang="en-US" altLang="zh-CN" sz="18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generated    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Makefile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 README.md  TowardsChisel3.md</a:t>
            </a:r>
          </a:p>
          <a:p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skt@skt-VirtualBox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:~/Desktop/chisel-examples$ ls hello-world/</a:t>
            </a:r>
          </a:p>
          <a:p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build.sbt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Makefile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quartus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README.md  </a:t>
            </a:r>
            <a:r>
              <a:rPr lang="en-US" altLang="zh-CN" sz="1800" dirty="0" err="1">
                <a:solidFill>
                  <a:srgbClr val="0070C0"/>
                </a:solidFill>
                <a:highlight>
                  <a:srgbClr val="FFFF00"/>
                </a:highlight>
                <a:latin typeface="SimSun-ExtB" panose="02010609060101010101" pitchFamily="49" charset="-122"/>
                <a:ea typeface="SimSun-ExtB" panose="02010609060101010101" pitchFamily="49" charset="-122"/>
              </a:rPr>
              <a:t>src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verilog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vivado</a:t>
            </a:r>
            <a:endParaRPr lang="en-US" altLang="zh-CN" sz="18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skt@skt-VirtualBox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:~/Desktop/chisel-examples$ tree </a:t>
            </a:r>
            <a:r>
              <a:rPr lang="en-US" altLang="zh-CN" sz="1800" dirty="0">
                <a:solidFill>
                  <a:srgbClr val="0070C0"/>
                </a:solidFill>
                <a:latin typeface="SimSun-ExtB" panose="02010609060101010101" pitchFamily="49" charset="-122"/>
                <a:ea typeface="SimSun-ExtB" panose="02010609060101010101" pitchFamily="49" charset="-122"/>
              </a:rPr>
              <a:t>hello-world/</a:t>
            </a:r>
            <a:r>
              <a:rPr lang="en-US" altLang="zh-CN" sz="1800" dirty="0" err="1">
                <a:solidFill>
                  <a:srgbClr val="0070C0"/>
                </a:solidFill>
                <a:latin typeface="SimSun-ExtB" panose="02010609060101010101" pitchFamily="49" charset="-122"/>
                <a:ea typeface="SimSun-ExtB" panose="02010609060101010101" pitchFamily="49" charset="-122"/>
              </a:rPr>
              <a:t>src</a:t>
            </a:r>
            <a:endParaRPr lang="en-US" altLang="zh-CN" sz="1800" dirty="0">
              <a:solidFill>
                <a:srgbClr val="0070C0"/>
              </a:solidFill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hello-world/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src</a:t>
            </a:r>
            <a:endParaRPr lang="en-US" altLang="zh-CN" sz="18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├── main</a:t>
            </a:r>
          </a:p>
          <a:p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│   └── 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scala</a:t>
            </a:r>
            <a:endParaRPr lang="en-US" altLang="zh-CN" sz="18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│       └── </a:t>
            </a:r>
            <a:r>
              <a:rPr lang="en-US" altLang="zh-CN" sz="1800" dirty="0" err="1">
                <a:solidFill>
                  <a:srgbClr val="0070C0"/>
                </a:solidFill>
                <a:latin typeface="SimSun-ExtB" panose="02010609060101010101" pitchFamily="49" charset="-122"/>
                <a:ea typeface="SimSun-ExtB" panose="02010609060101010101" pitchFamily="49" charset="-122"/>
              </a:rPr>
              <a:t>Hello.scala</a:t>
            </a:r>
            <a:endParaRPr lang="en-US" altLang="zh-CN" sz="1800" dirty="0">
              <a:solidFill>
                <a:srgbClr val="0070C0"/>
              </a:solidFill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└── test</a:t>
            </a:r>
          </a:p>
          <a:p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└── </a:t>
            </a:r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scala</a:t>
            </a:r>
            <a:endParaRPr lang="en-US" altLang="zh-CN" sz="18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    └── </a:t>
            </a:r>
            <a:r>
              <a:rPr lang="en-US" altLang="zh-CN" sz="1800" dirty="0" err="1">
                <a:solidFill>
                  <a:srgbClr val="0070C0"/>
                </a:solidFill>
                <a:latin typeface="SimSun-ExtB" panose="02010609060101010101" pitchFamily="49" charset="-122"/>
                <a:ea typeface="SimSun-ExtB" panose="02010609060101010101" pitchFamily="49" charset="-122"/>
              </a:rPr>
              <a:t>HelloTest.scala</a:t>
            </a:r>
            <a:endParaRPr lang="en-US" altLang="zh-CN" sz="1800" dirty="0">
              <a:solidFill>
                <a:srgbClr val="0070C0"/>
              </a:solidFill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endParaRPr lang="en-US" altLang="zh-CN" sz="1800" dirty="0">
              <a:solidFill>
                <a:srgbClr val="0070C0"/>
              </a:solidFill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4 directories, 2 files</a:t>
            </a:r>
          </a:p>
          <a:p>
            <a:r>
              <a:rPr lang="en-US" altLang="zh-CN" sz="18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skt@skt-VirtualBox</a:t>
            </a:r>
            <a:r>
              <a:rPr lang="en-US" altLang="zh-CN" sz="1800" dirty="0">
                <a:latin typeface="SimSun-ExtB" panose="02010609060101010101" pitchFamily="49" charset="-122"/>
                <a:ea typeface="SimSun-ExtB" panose="02010609060101010101" pitchFamily="49" charset="-122"/>
              </a:rPr>
              <a:t>:~/Desktop/chisel-examples$ </a:t>
            </a:r>
          </a:p>
        </p:txBody>
      </p:sp>
    </p:spTree>
    <p:extLst>
      <p:ext uri="{BB962C8B-B14F-4D97-AF65-F5344CB8AC3E}">
        <p14:creationId xmlns:p14="http://schemas.microsoft.com/office/powerpoint/2010/main" val="12660462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03E90579-5423-D016-084D-068CB365BFB3}"/>
              </a:ext>
            </a:extLst>
          </p:cNvPr>
          <p:cNvSpPr txBox="1"/>
          <p:nvPr/>
        </p:nvSpPr>
        <p:spPr>
          <a:xfrm>
            <a:off x="810270" y="569710"/>
            <a:ext cx="5777870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import chisel3._</a:t>
            </a:r>
          </a:p>
          <a:p>
            <a:endParaRPr lang="en-US" altLang="zh-CN" dirty="0"/>
          </a:p>
          <a:p>
            <a:r>
              <a:rPr lang="en-US" altLang="zh-CN" dirty="0"/>
              <a:t>class Hello extends Module {</a:t>
            </a:r>
          </a:p>
          <a:p>
            <a:r>
              <a:rPr lang="en-US" altLang="zh-CN" dirty="0"/>
              <a:t>    </a:t>
            </a:r>
            <a:r>
              <a:rPr lang="en-US" altLang="zh-CN" dirty="0" err="1"/>
              <a:t>val</a:t>
            </a:r>
            <a:r>
              <a:rPr lang="en-US" altLang="zh-CN" dirty="0"/>
              <a:t> io = IO(new Bundle {</a:t>
            </a:r>
          </a:p>
          <a:p>
            <a:r>
              <a:rPr lang="en-US" altLang="zh-CN" dirty="0"/>
              <a:t>    </a:t>
            </a:r>
            <a:r>
              <a:rPr lang="en-US" altLang="zh-CN" dirty="0" err="1"/>
              <a:t>val</a:t>
            </a:r>
            <a:r>
              <a:rPr lang="en-US" altLang="zh-CN" dirty="0"/>
              <a:t> led = Output(</a:t>
            </a:r>
            <a:r>
              <a:rPr lang="en-US" altLang="zh-CN" dirty="0" err="1"/>
              <a:t>UInt</a:t>
            </a:r>
            <a:r>
              <a:rPr lang="en-US" altLang="zh-CN" dirty="0"/>
              <a:t>(1.W))</a:t>
            </a:r>
          </a:p>
          <a:p>
            <a:r>
              <a:rPr lang="en-US" altLang="zh-CN" dirty="0"/>
              <a:t>  })</a:t>
            </a:r>
          </a:p>
          <a:p>
            <a:r>
              <a:rPr lang="en-US" altLang="zh-CN" dirty="0"/>
              <a:t>  </a:t>
            </a:r>
            <a:r>
              <a:rPr lang="en-US" altLang="zh-CN" dirty="0" err="1"/>
              <a:t>val</a:t>
            </a:r>
            <a:r>
              <a:rPr lang="en-US" altLang="zh-CN" dirty="0"/>
              <a:t> CNT_MAX = (50000000 / 2 - 1).U</a:t>
            </a:r>
          </a:p>
          <a:p>
            <a:endParaRPr lang="en-US" altLang="zh-CN" dirty="0"/>
          </a:p>
          <a:p>
            <a:r>
              <a:rPr lang="en-US" altLang="zh-CN" dirty="0"/>
              <a:t>  </a:t>
            </a:r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cntReg</a:t>
            </a:r>
            <a:r>
              <a:rPr lang="en-US" altLang="zh-CN" dirty="0"/>
              <a:t> = </a:t>
            </a:r>
            <a:r>
              <a:rPr lang="en-US" altLang="zh-CN" dirty="0" err="1"/>
              <a:t>RegInit</a:t>
            </a:r>
            <a:r>
              <a:rPr lang="en-US" altLang="zh-CN" dirty="0"/>
              <a:t>(0.U(32.W))</a:t>
            </a:r>
          </a:p>
          <a:p>
            <a:r>
              <a:rPr lang="en-US" altLang="zh-CN" dirty="0"/>
              <a:t>  </a:t>
            </a:r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blkReg</a:t>
            </a:r>
            <a:r>
              <a:rPr lang="en-US" altLang="zh-CN" dirty="0"/>
              <a:t> = </a:t>
            </a:r>
            <a:r>
              <a:rPr lang="en-US" altLang="zh-CN" dirty="0" err="1"/>
              <a:t>RegInit</a:t>
            </a:r>
            <a:r>
              <a:rPr lang="en-US" altLang="zh-CN" dirty="0"/>
              <a:t>(0.U(1.W))</a:t>
            </a:r>
          </a:p>
          <a:p>
            <a:endParaRPr lang="en-US" altLang="zh-CN" dirty="0"/>
          </a:p>
          <a:p>
            <a:r>
              <a:rPr lang="en-US" altLang="zh-CN" dirty="0"/>
              <a:t>  </a:t>
            </a:r>
            <a:r>
              <a:rPr lang="en-US" altLang="zh-CN" dirty="0" err="1"/>
              <a:t>cntReg</a:t>
            </a:r>
            <a:r>
              <a:rPr lang="en-US" altLang="zh-CN" dirty="0"/>
              <a:t> := </a:t>
            </a:r>
            <a:r>
              <a:rPr lang="en-US" altLang="zh-CN" dirty="0" err="1"/>
              <a:t>cntReg</a:t>
            </a:r>
            <a:r>
              <a:rPr lang="en-US" altLang="zh-CN" dirty="0"/>
              <a:t> + 1.U</a:t>
            </a:r>
          </a:p>
          <a:p>
            <a:r>
              <a:rPr lang="en-US" altLang="zh-CN" dirty="0"/>
              <a:t>  when(</a:t>
            </a:r>
            <a:r>
              <a:rPr lang="en-US" altLang="zh-CN" dirty="0" err="1"/>
              <a:t>cntReg</a:t>
            </a:r>
            <a:r>
              <a:rPr lang="en-US" altLang="zh-CN" dirty="0"/>
              <a:t> === CNT_MAX) {</a:t>
            </a:r>
          </a:p>
          <a:p>
            <a:r>
              <a:rPr lang="en-US" altLang="zh-CN" dirty="0"/>
              <a:t>     </a:t>
            </a:r>
            <a:r>
              <a:rPr lang="en-US" altLang="zh-CN" dirty="0" err="1"/>
              <a:t>cntReg</a:t>
            </a:r>
            <a:r>
              <a:rPr lang="en-US" altLang="zh-CN" dirty="0"/>
              <a:t> := 0.U</a:t>
            </a:r>
          </a:p>
          <a:p>
            <a:r>
              <a:rPr lang="en-US" altLang="zh-CN" dirty="0"/>
              <a:t>     </a:t>
            </a:r>
            <a:r>
              <a:rPr lang="en-US" altLang="zh-CN" dirty="0" err="1"/>
              <a:t>blkReg</a:t>
            </a:r>
            <a:r>
              <a:rPr lang="en-US" altLang="zh-CN" dirty="0"/>
              <a:t> := ~</a:t>
            </a:r>
            <a:r>
              <a:rPr lang="en-US" altLang="zh-CN" dirty="0" err="1"/>
              <a:t>blkReg</a:t>
            </a:r>
            <a:endParaRPr lang="en-US" altLang="zh-CN" dirty="0"/>
          </a:p>
          <a:p>
            <a:r>
              <a:rPr lang="en-US" altLang="zh-CN" dirty="0"/>
              <a:t>  }</a:t>
            </a:r>
          </a:p>
          <a:p>
            <a:r>
              <a:rPr lang="en-US" altLang="zh-CN" dirty="0"/>
              <a:t>  </a:t>
            </a:r>
            <a:r>
              <a:rPr lang="en-US" altLang="zh-CN" dirty="0" err="1"/>
              <a:t>io.led</a:t>
            </a:r>
            <a:r>
              <a:rPr lang="en-US" altLang="zh-CN" dirty="0"/>
              <a:t> := </a:t>
            </a:r>
            <a:r>
              <a:rPr lang="en-US" altLang="zh-CN" dirty="0" err="1"/>
              <a:t>blkReg</a:t>
            </a:r>
            <a:endParaRPr lang="en-US" altLang="zh-CN" dirty="0"/>
          </a:p>
          <a:p>
            <a:r>
              <a:rPr lang="en-US" altLang="zh-CN" dirty="0"/>
              <a:t>}</a:t>
            </a:r>
          </a:p>
          <a:p>
            <a:endParaRPr lang="en-US" altLang="zh-CN" dirty="0"/>
          </a:p>
          <a:p>
            <a:r>
              <a:rPr lang="en-US" altLang="zh-CN" dirty="0"/>
              <a:t>object Hello extends App {</a:t>
            </a:r>
          </a:p>
          <a:p>
            <a:r>
              <a:rPr lang="en-US" altLang="zh-CN" dirty="0"/>
              <a:t>  (new chisel3.stage.ChiselStage).</a:t>
            </a:r>
            <a:r>
              <a:rPr lang="en-US" altLang="zh-CN" dirty="0" err="1">
                <a:solidFill>
                  <a:srgbClr val="0070C0"/>
                </a:solidFill>
                <a:highlight>
                  <a:srgbClr val="FFFF00"/>
                </a:highlight>
              </a:rPr>
              <a:t>emitVerilog</a:t>
            </a:r>
            <a:r>
              <a:rPr lang="en-US" altLang="zh-CN" dirty="0"/>
              <a:t>(new Hello(), 	</a:t>
            </a:r>
            <a:r>
              <a:rPr lang="en-US" altLang="zh-CN" dirty="0">
                <a:solidFill>
                  <a:srgbClr val="FF0000"/>
                </a:solidFill>
              </a:rPr>
              <a:t>Array("--target-</a:t>
            </a:r>
            <a:r>
              <a:rPr lang="en-US" altLang="zh-CN" dirty="0" err="1">
                <a:solidFill>
                  <a:srgbClr val="FF0000"/>
                </a:solidFill>
              </a:rPr>
              <a:t>dir</a:t>
            </a:r>
            <a:r>
              <a:rPr lang="en-US" altLang="zh-CN" dirty="0">
                <a:solidFill>
                  <a:srgbClr val="FF0000"/>
                </a:solidFill>
              </a:rPr>
              <a:t>", "generated"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}</a:t>
            </a:r>
          </a:p>
        </p:txBody>
      </p:sp>
      <p:sp>
        <p:nvSpPr>
          <p:cNvPr id="4" name="右大括号 3">
            <a:extLst>
              <a:ext uri="{FF2B5EF4-FFF2-40B4-BE49-F238E27FC236}">
                <a16:creationId xmlns="" xmlns:a16="http://schemas.microsoft.com/office/drawing/2014/main" id="{6ADA7EF0-B5CF-5F0F-74D3-93485CF99862}"/>
              </a:ext>
            </a:extLst>
          </p:cNvPr>
          <p:cNvSpPr/>
          <p:nvPr/>
        </p:nvSpPr>
        <p:spPr bwMode="auto">
          <a:xfrm>
            <a:off x="4788015" y="1151371"/>
            <a:ext cx="432030" cy="792055"/>
          </a:xfrm>
          <a:prstGeom prst="righ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右大括号 4">
            <a:extLst>
              <a:ext uri="{FF2B5EF4-FFF2-40B4-BE49-F238E27FC236}">
                <a16:creationId xmlns="" xmlns:a16="http://schemas.microsoft.com/office/drawing/2014/main" id="{CDBC3E3F-9D68-CDE4-6182-3F636BB87F02}"/>
              </a:ext>
            </a:extLst>
          </p:cNvPr>
          <p:cNvSpPr/>
          <p:nvPr/>
        </p:nvSpPr>
        <p:spPr bwMode="auto">
          <a:xfrm>
            <a:off x="4788015" y="2159441"/>
            <a:ext cx="432030" cy="2592180"/>
          </a:xfrm>
          <a:prstGeom prst="righ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右大括号 5">
            <a:extLst>
              <a:ext uri="{FF2B5EF4-FFF2-40B4-BE49-F238E27FC236}">
                <a16:creationId xmlns="" xmlns:a16="http://schemas.microsoft.com/office/drawing/2014/main" id="{CF04C6DC-85AE-11E2-8642-F13E7308CC7E}"/>
              </a:ext>
            </a:extLst>
          </p:cNvPr>
          <p:cNvSpPr/>
          <p:nvPr/>
        </p:nvSpPr>
        <p:spPr bwMode="auto">
          <a:xfrm>
            <a:off x="6300120" y="5414712"/>
            <a:ext cx="432030" cy="792055"/>
          </a:xfrm>
          <a:prstGeom prst="righ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3DEC8D8B-4652-0F58-4C21-8CA78E97C24C}"/>
              </a:ext>
            </a:extLst>
          </p:cNvPr>
          <p:cNvSpPr txBox="1"/>
          <p:nvPr/>
        </p:nvSpPr>
        <p:spPr>
          <a:xfrm>
            <a:off x="5652075" y="1151371"/>
            <a:ext cx="18001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电路</a:t>
            </a:r>
            <a:r>
              <a:rPr lang="en-US" altLang="zh-CN" dirty="0"/>
              <a:t>/</a:t>
            </a:r>
            <a:r>
              <a:rPr lang="zh-CN" altLang="en-US" dirty="0"/>
              <a:t>器件</a:t>
            </a:r>
            <a:endParaRPr lang="en-US" altLang="zh-CN" dirty="0"/>
          </a:p>
          <a:p>
            <a:r>
              <a:rPr lang="zh-CN" altLang="en-US" dirty="0"/>
              <a:t>接口声明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8A73F01F-B855-2865-5ECE-91CAE96A962A}"/>
              </a:ext>
            </a:extLst>
          </p:cNvPr>
          <p:cNvSpPr txBox="1"/>
          <p:nvPr/>
        </p:nvSpPr>
        <p:spPr>
          <a:xfrm>
            <a:off x="5652075" y="3163143"/>
            <a:ext cx="18001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功能逻辑实现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B1F84F1F-D526-D975-DA26-577EBB20B563}"/>
              </a:ext>
            </a:extLst>
          </p:cNvPr>
          <p:cNvSpPr txBox="1"/>
          <p:nvPr/>
        </p:nvSpPr>
        <p:spPr>
          <a:xfrm>
            <a:off x="6876160" y="5649730"/>
            <a:ext cx="18001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输出</a:t>
            </a:r>
            <a:r>
              <a:rPr lang="en-US" altLang="zh-CN" dirty="0"/>
              <a:t>Verilog</a:t>
            </a:r>
            <a:r>
              <a:rPr lang="zh-CN" altLang="en-US" dirty="0"/>
              <a:t>文件</a:t>
            </a:r>
          </a:p>
        </p:txBody>
      </p:sp>
    </p:spTree>
    <p:extLst>
      <p:ext uri="{BB962C8B-B14F-4D97-AF65-F5344CB8AC3E}">
        <p14:creationId xmlns:p14="http://schemas.microsoft.com/office/powerpoint/2010/main" val="832847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>
            <a:extLst>
              <a:ext uri="{FF2B5EF4-FFF2-40B4-BE49-F238E27FC236}">
                <a16:creationId xmlns="" xmlns:a16="http://schemas.microsoft.com/office/drawing/2014/main" id="{FB5B83C3-48CB-4095-A710-6C5557B5D295}"/>
              </a:ext>
            </a:extLst>
          </p:cNvPr>
          <p:cNvSpPr txBox="1">
            <a:spLocks/>
          </p:cNvSpPr>
          <p:nvPr/>
        </p:nvSpPr>
        <p:spPr>
          <a:xfrm>
            <a:off x="684530" y="1124840"/>
            <a:ext cx="8271510" cy="129609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zh-CN" altLang="en-US" kern="0" dirty="0">
                <a:ea typeface="+mn-ea"/>
                <a:cs typeface="+mn-cs"/>
              </a:rPr>
              <a:t>创建工程目录</a:t>
            </a:r>
            <a:r>
              <a:rPr lang="zh-CN" altLang="en-US" kern="0" dirty="0"/>
              <a:t>、从样例工程拷贝</a:t>
            </a:r>
            <a:endParaRPr lang="en-US" altLang="zh-CN" kern="0" dirty="0"/>
          </a:p>
          <a:p>
            <a:pPr marL="457200" lvl="1" indent="0">
              <a:buNone/>
            </a:pPr>
            <a:r>
              <a:rPr lang="en-US" altLang="zh-CN" kern="0" dirty="0"/>
              <a:t>		</a:t>
            </a:r>
            <a:r>
              <a:rPr lang="en-US" altLang="zh-CN" kern="0" dirty="0" err="1"/>
              <a:t>build.sbt</a:t>
            </a:r>
            <a:r>
              <a:rPr lang="zh-CN" altLang="en-US" kern="0" dirty="0"/>
              <a:t>、</a:t>
            </a:r>
            <a:r>
              <a:rPr lang="en-US" altLang="zh-CN" kern="0" dirty="0" err="1"/>
              <a:t>Hello.scala</a:t>
            </a:r>
            <a:r>
              <a:rPr lang="zh-CN" altLang="en-US" kern="0" dirty="0"/>
              <a:t>和</a:t>
            </a:r>
            <a:r>
              <a:rPr lang="en-US" altLang="zh-CN" kern="0" dirty="0" err="1"/>
              <a:t>test.scala</a:t>
            </a:r>
            <a:endParaRPr lang="en-US" altLang="zh-CN" kern="0" dirty="0"/>
          </a:p>
        </p:txBody>
      </p:sp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2715E035-6B3D-71B4-DFE1-A658F9BD4D8D}"/>
              </a:ext>
            </a:extLst>
          </p:cNvPr>
          <p:cNvSpPr txBox="1"/>
          <p:nvPr/>
        </p:nvSpPr>
        <p:spPr>
          <a:xfrm>
            <a:off x="1259769" y="2276920"/>
            <a:ext cx="640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skt@skt-VirtualBox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:~/Desktop$ tree </a:t>
            </a:r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myLED</a:t>
            </a:r>
            <a:endParaRPr lang="en-US" altLang="zh-CN" sz="20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myLED</a:t>
            </a:r>
            <a:endParaRPr lang="en-US" altLang="zh-CN" sz="20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├── </a:t>
            </a:r>
            <a:r>
              <a:rPr lang="en-US" altLang="zh-CN" sz="2000" dirty="0" err="1">
                <a:solidFill>
                  <a:srgbClr val="0070C0"/>
                </a:solidFill>
                <a:highlight>
                  <a:srgbClr val="FFFF00"/>
                </a:highlight>
                <a:latin typeface="SimSun-ExtB" panose="02010609060101010101" pitchFamily="49" charset="-122"/>
                <a:ea typeface="SimSun-ExtB" panose="02010609060101010101" pitchFamily="49" charset="-122"/>
              </a:rPr>
              <a:t>build.sbt</a:t>
            </a:r>
            <a:endParaRPr lang="en-US" altLang="zh-CN" sz="2000" dirty="0">
              <a:solidFill>
                <a:srgbClr val="0070C0"/>
              </a:solidFill>
              <a:highlight>
                <a:srgbClr val="FFFF00"/>
              </a:highlight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└── </a:t>
            </a:r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src</a:t>
            </a:r>
            <a:endParaRPr lang="en-US" altLang="zh-CN" sz="20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├── main</a:t>
            </a:r>
          </a:p>
          <a:p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│   └── </a:t>
            </a:r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scala</a:t>
            </a:r>
            <a:endParaRPr lang="en-US" altLang="zh-CN" sz="20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│       └── </a:t>
            </a:r>
            <a:r>
              <a:rPr lang="en-US" altLang="zh-CN" sz="2000" dirty="0" err="1">
                <a:solidFill>
                  <a:srgbClr val="0070C0"/>
                </a:solidFill>
                <a:highlight>
                  <a:srgbClr val="FFFF00"/>
                </a:highlight>
                <a:latin typeface="SimSun-ExtB" panose="02010609060101010101" pitchFamily="49" charset="-122"/>
                <a:ea typeface="SimSun-ExtB" panose="02010609060101010101" pitchFamily="49" charset="-122"/>
              </a:rPr>
              <a:t>Hello.scala</a:t>
            </a:r>
            <a:endParaRPr lang="en-US" altLang="zh-CN" sz="2000" dirty="0">
              <a:solidFill>
                <a:srgbClr val="0070C0"/>
              </a:solidFill>
              <a:highlight>
                <a:srgbClr val="FFFF00"/>
              </a:highlight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└── test</a:t>
            </a:r>
          </a:p>
          <a:p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    └── </a:t>
            </a:r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scala</a:t>
            </a:r>
            <a:endParaRPr lang="en-US" altLang="zh-CN" sz="20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          └── </a:t>
            </a:r>
            <a:r>
              <a:rPr lang="en-US" altLang="zh-CN" sz="2000" dirty="0" err="1">
                <a:solidFill>
                  <a:srgbClr val="0070C0"/>
                </a:solidFill>
                <a:highlight>
                  <a:srgbClr val="FFFF00"/>
                </a:highlight>
                <a:latin typeface="SimSun-ExtB" panose="02010609060101010101" pitchFamily="49" charset="-122"/>
                <a:ea typeface="SimSun-ExtB" panose="02010609060101010101" pitchFamily="49" charset="-122"/>
              </a:rPr>
              <a:t>HelloTest.scala</a:t>
            </a:r>
            <a:endParaRPr lang="en-US" altLang="zh-CN" sz="2000" dirty="0">
              <a:solidFill>
                <a:srgbClr val="0070C0"/>
              </a:solidFill>
              <a:highlight>
                <a:srgbClr val="FFFF00"/>
              </a:highlight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5 directories, 3 files</a:t>
            </a:r>
          </a:p>
          <a:p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skt@skt-VirtualBox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:~/Desktop$ 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="" xmlns:a16="http://schemas.microsoft.com/office/drawing/2014/main" id="{73A88F74-27EB-0C37-186D-D2282DF922EE}"/>
              </a:ext>
            </a:extLst>
          </p:cNvPr>
          <p:cNvSpPr txBox="1">
            <a:spLocks/>
          </p:cNvSpPr>
          <p:nvPr/>
        </p:nvSpPr>
        <p:spPr bwMode="auto">
          <a:xfrm>
            <a:off x="611725" y="332785"/>
            <a:ext cx="5184360" cy="648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kern="0" dirty="0"/>
              <a:t>新建自己的工程</a:t>
            </a:r>
          </a:p>
        </p:txBody>
      </p:sp>
    </p:spTree>
    <p:extLst>
      <p:ext uri="{BB962C8B-B14F-4D97-AF65-F5344CB8AC3E}">
        <p14:creationId xmlns:p14="http://schemas.microsoft.com/office/powerpoint/2010/main" val="38603176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编译运行并输出</a:t>
            </a:r>
            <a:r>
              <a:rPr lang="en-US" altLang="zh-CN" dirty="0"/>
              <a:t>Verilog</a:t>
            </a:r>
          </a:p>
          <a:p>
            <a:pPr lvl="1"/>
            <a:r>
              <a:rPr lang="zh-CN" altLang="en-US" dirty="0"/>
              <a:t>在工程根目录下启动终端执行：</a:t>
            </a:r>
            <a:r>
              <a:rPr lang="en-US" altLang="zh-CN" dirty="0" err="1"/>
              <a:t>sbt</a:t>
            </a:r>
            <a:r>
              <a:rPr lang="en-US" altLang="zh-CN" dirty="0"/>
              <a:t> run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输出的</a:t>
            </a:r>
            <a:r>
              <a:rPr lang="en-US" altLang="zh-CN" dirty="0" err="1"/>
              <a:t>verilog</a:t>
            </a:r>
            <a:r>
              <a:rPr lang="zh-CN" altLang="en-US" dirty="0"/>
              <a:t>文件在</a:t>
            </a:r>
            <a:r>
              <a:rPr lang="en-US" altLang="zh-CN" dirty="0"/>
              <a:t>generated</a:t>
            </a:r>
            <a:r>
              <a:rPr lang="zh-CN" altLang="en-US" dirty="0"/>
              <a:t>目录下</a:t>
            </a: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C48FF4DF-37D2-D021-7176-DBF20A0D61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588"/>
          <a:stretch/>
        </p:blipFill>
        <p:spPr>
          <a:xfrm>
            <a:off x="1187765" y="2204915"/>
            <a:ext cx="7003092" cy="201614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="" xmlns:a16="http://schemas.microsoft.com/office/drawing/2014/main" id="{68819671-14F1-93B4-9D2E-91683C34A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766" y="4277026"/>
            <a:ext cx="7003092" cy="105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3301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9B74DDE6-6413-82FE-DF1F-02850063A455}"/>
              </a:ext>
            </a:extLst>
          </p:cNvPr>
          <p:cNvSpPr txBox="1"/>
          <p:nvPr/>
        </p:nvSpPr>
        <p:spPr>
          <a:xfrm>
            <a:off x="827740" y="1828562"/>
            <a:ext cx="663639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skt@skt-VirtualBox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:~/Desktop/</a:t>
            </a:r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myLED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$ ls</a:t>
            </a:r>
          </a:p>
          <a:p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build.sbt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</a:t>
            </a:r>
            <a:r>
              <a:rPr lang="en-US" altLang="zh-CN" sz="2000" dirty="0">
                <a:solidFill>
                  <a:srgbClr val="0070C0"/>
                </a:solidFill>
                <a:highlight>
                  <a:srgbClr val="FFFF00"/>
                </a:highlight>
                <a:latin typeface="SimSun-ExtB" panose="02010609060101010101" pitchFamily="49" charset="-122"/>
                <a:ea typeface="SimSun-ExtB" panose="02010609060101010101" pitchFamily="49" charset="-122"/>
              </a:rPr>
              <a:t>generated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</a:t>
            </a:r>
            <a:r>
              <a:rPr lang="en-US" altLang="zh-CN" sz="2000" dirty="0">
                <a:solidFill>
                  <a:srgbClr val="0070C0"/>
                </a:solidFill>
                <a:highlight>
                  <a:srgbClr val="FFFF00"/>
                </a:highlight>
                <a:latin typeface="SimSun-ExtB" panose="02010609060101010101" pitchFamily="49" charset="-122"/>
                <a:ea typeface="SimSun-ExtB" panose="02010609060101010101" pitchFamily="49" charset="-122"/>
              </a:rPr>
              <a:t>project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</a:t>
            </a:r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src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</a:t>
            </a:r>
            <a:r>
              <a:rPr lang="en-US" altLang="zh-CN" sz="2000" dirty="0">
                <a:solidFill>
                  <a:srgbClr val="0070C0"/>
                </a:solidFill>
                <a:highlight>
                  <a:srgbClr val="FFFF00"/>
                </a:highlight>
                <a:latin typeface="SimSun-ExtB" panose="02010609060101010101" pitchFamily="49" charset="-122"/>
                <a:ea typeface="SimSun-ExtB" panose="02010609060101010101" pitchFamily="49" charset="-122"/>
              </a:rPr>
              <a:t>target</a:t>
            </a:r>
          </a:p>
          <a:p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skt@skt-VirtualBox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:~/Desktop/</a:t>
            </a:r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myLED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$ ls generated/</a:t>
            </a:r>
          </a:p>
          <a:p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Hello.anno.json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</a:t>
            </a:r>
            <a:r>
              <a:rPr lang="en-US" altLang="zh-CN" sz="2000" dirty="0" err="1">
                <a:solidFill>
                  <a:srgbClr val="0070C0"/>
                </a:solidFill>
                <a:highlight>
                  <a:srgbClr val="FFFF00"/>
                </a:highlight>
                <a:latin typeface="SimSun-ExtB" panose="02010609060101010101" pitchFamily="49" charset="-122"/>
                <a:ea typeface="SimSun-ExtB" panose="02010609060101010101" pitchFamily="49" charset="-122"/>
              </a:rPr>
              <a:t>Hello.fir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  </a:t>
            </a:r>
            <a:r>
              <a:rPr lang="en-US" altLang="zh-CN" sz="2000" dirty="0" err="1">
                <a:solidFill>
                  <a:srgbClr val="0070C0"/>
                </a:solidFill>
                <a:highlight>
                  <a:srgbClr val="FFFF00"/>
                </a:highlight>
                <a:latin typeface="SimSun-ExtB" panose="02010609060101010101" pitchFamily="49" charset="-122"/>
                <a:ea typeface="SimSun-ExtB" panose="02010609060101010101" pitchFamily="49" charset="-122"/>
              </a:rPr>
              <a:t>Hello.v</a:t>
            </a:r>
            <a:endParaRPr lang="en-US" altLang="zh-CN" sz="2000" dirty="0">
              <a:solidFill>
                <a:srgbClr val="0070C0"/>
              </a:solidFill>
              <a:highlight>
                <a:srgbClr val="FFFF00"/>
              </a:highlight>
              <a:latin typeface="SimSun-ExtB" panose="02010609060101010101" pitchFamily="49" charset="-122"/>
              <a:ea typeface="SimSun-ExtB" panose="02010609060101010101" pitchFamily="49" charset="-122"/>
            </a:endParaRPr>
          </a:p>
          <a:p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skt@skt-VirtualBox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:~/Desktop/</a:t>
            </a:r>
            <a:r>
              <a:rPr lang="en-US" altLang="zh-CN" sz="2000" dirty="0" err="1">
                <a:latin typeface="SimSun-ExtB" panose="02010609060101010101" pitchFamily="49" charset="-122"/>
                <a:ea typeface="SimSun-ExtB" panose="02010609060101010101" pitchFamily="49" charset="-122"/>
              </a:rPr>
              <a:t>myLED</a:t>
            </a:r>
            <a:r>
              <a:rPr lang="en-US" altLang="zh-CN" sz="2000" dirty="0">
                <a:latin typeface="SimSun-ExtB" panose="02010609060101010101" pitchFamily="49" charset="-122"/>
                <a:ea typeface="SimSun-ExtB" panose="02010609060101010101" pitchFamily="49" charset="-122"/>
              </a:rPr>
              <a:t>$</a:t>
            </a:r>
            <a:endParaRPr lang="zh-CN" altLang="en-US" sz="2000" dirty="0">
              <a:latin typeface="SimSun-ExtB" panose="02010609060101010101" pitchFamily="49" charset="-122"/>
              <a:ea typeface="SimSun-ExtB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5559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dirty="0"/>
              <a:t>工具：</a:t>
            </a:r>
            <a:r>
              <a:rPr lang="en-US" altLang="zh-CN" dirty="0" err="1"/>
              <a:t>Chiseltest</a:t>
            </a:r>
            <a:endParaRPr lang="en-US" altLang="zh-CN" dirty="0"/>
          </a:p>
          <a:p>
            <a:pPr lvl="1"/>
            <a:r>
              <a:rPr lang="zh-CN" altLang="en-US" dirty="0"/>
              <a:t>仿真过程：</a:t>
            </a:r>
            <a:endParaRPr lang="en-US" altLang="zh-CN" dirty="0"/>
          </a:p>
          <a:p>
            <a:pPr lvl="2"/>
            <a:r>
              <a:rPr lang="zh-CN" altLang="en-US" dirty="0"/>
              <a:t>编写测试程序</a:t>
            </a:r>
            <a:endParaRPr lang="en-US" altLang="zh-CN" dirty="0"/>
          </a:p>
          <a:p>
            <a:pPr marL="914400" lvl="2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创建</a:t>
            </a:r>
            <a:r>
              <a:rPr lang="en-US" altLang="zh-CN" dirty="0" err="1"/>
              <a:t>scr</a:t>
            </a:r>
            <a:r>
              <a:rPr lang="en-US" altLang="zh-CN" dirty="0"/>
              <a:t>/test/</a:t>
            </a:r>
            <a:r>
              <a:rPr lang="en-US" altLang="zh-CN" dirty="0" err="1"/>
              <a:t>scala</a:t>
            </a:r>
            <a:r>
              <a:rPr lang="en-US" altLang="zh-CN" dirty="0"/>
              <a:t>/</a:t>
            </a:r>
            <a:r>
              <a:rPr lang="zh-CN" altLang="en-US" dirty="0"/>
              <a:t>目录</a:t>
            </a:r>
            <a:endParaRPr lang="en-US" altLang="zh-CN" dirty="0"/>
          </a:p>
          <a:p>
            <a:pPr marL="914400" lvl="2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编写测试源代码</a:t>
            </a:r>
            <a:endParaRPr lang="en-US" altLang="zh-CN" dirty="0"/>
          </a:p>
          <a:p>
            <a:pPr lvl="2"/>
            <a:r>
              <a:rPr lang="zh-CN" altLang="en-US" dirty="0"/>
              <a:t>运行测试程序并输出</a:t>
            </a:r>
            <a:r>
              <a:rPr lang="en-US" altLang="zh-CN" dirty="0"/>
              <a:t>.</a:t>
            </a:r>
            <a:r>
              <a:rPr lang="en-US" altLang="zh-CN" dirty="0" err="1"/>
              <a:t>vcd</a:t>
            </a:r>
            <a:r>
              <a:rPr lang="zh-CN" altLang="en-US" dirty="0"/>
              <a:t>波形文件</a:t>
            </a:r>
            <a:endParaRPr lang="en-US" altLang="zh-CN" dirty="0"/>
          </a:p>
          <a:p>
            <a:pPr lvl="2"/>
            <a:r>
              <a:rPr lang="zh-CN" altLang="en-US" dirty="0"/>
              <a:t>用</a:t>
            </a:r>
            <a:r>
              <a:rPr lang="en-US" altLang="zh-CN" dirty="0" err="1"/>
              <a:t>gtkwave</a:t>
            </a:r>
            <a:r>
              <a:rPr lang="zh-CN" altLang="en-US" dirty="0"/>
              <a:t>软件观测波形</a:t>
            </a:r>
            <a:endParaRPr lang="en-US" altLang="zh-CN" dirty="0"/>
          </a:p>
        </p:txBody>
      </p:sp>
      <p:sp>
        <p:nvSpPr>
          <p:cNvPr id="2" name="内容占位符 2">
            <a:extLst>
              <a:ext uri="{FF2B5EF4-FFF2-40B4-BE49-F238E27FC236}">
                <a16:creationId xmlns="" xmlns:a16="http://schemas.microsoft.com/office/drawing/2014/main" id="{12E336D1-231E-A74D-85EA-987CE6173F51}"/>
              </a:ext>
            </a:extLst>
          </p:cNvPr>
          <p:cNvSpPr txBox="1">
            <a:spLocks/>
          </p:cNvSpPr>
          <p:nvPr/>
        </p:nvSpPr>
        <p:spPr bwMode="auto">
          <a:xfrm>
            <a:off x="611725" y="332785"/>
            <a:ext cx="5184360" cy="648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atinLnBrk="1"/>
            <a:r>
              <a:rPr lang="zh-CN" altLang="en-US" dirty="0"/>
              <a:t>功能仿真</a:t>
            </a:r>
            <a:r>
              <a:rPr lang="en-US" altLang="zh-CN" dirty="0"/>
              <a:t>/</a:t>
            </a:r>
            <a:r>
              <a:rPr lang="zh-CN" altLang="en-US" dirty="0"/>
              <a:t>验证</a:t>
            </a:r>
          </a:p>
        </p:txBody>
      </p:sp>
    </p:spTree>
    <p:extLst>
      <p:ext uri="{BB962C8B-B14F-4D97-AF65-F5344CB8AC3E}">
        <p14:creationId xmlns:p14="http://schemas.microsoft.com/office/powerpoint/2010/main" val="22892581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4530" y="1125857"/>
            <a:ext cx="8271510" cy="5471363"/>
          </a:xfrm>
        </p:spPr>
        <p:txBody>
          <a:bodyPr/>
          <a:lstStyle/>
          <a:p>
            <a:pPr marL="0" indent="0" latinLnBrk="1">
              <a:buNone/>
            </a:pPr>
            <a:r>
              <a:rPr lang="en-US" altLang="zh-CN" sz="1600" kern="1200" dirty="0">
                <a:latin typeface="Arial" panose="020B0604020202020204" pitchFamily="34" charset="0"/>
              </a:rPr>
              <a:t>import </a:t>
            </a:r>
            <a:r>
              <a:rPr lang="en-US" altLang="zh-CN" sz="1600" kern="1200" dirty="0" err="1">
                <a:latin typeface="Arial" panose="020B0604020202020204" pitchFamily="34" charset="0"/>
              </a:rPr>
              <a:t>chiseltest</a:t>
            </a:r>
            <a:r>
              <a:rPr lang="en-US" altLang="zh-CN" sz="1600" kern="1200" dirty="0">
                <a:latin typeface="Arial" panose="020B0604020202020204" pitchFamily="34" charset="0"/>
              </a:rPr>
              <a:t>._ </a:t>
            </a:r>
            <a:endParaRPr lang="zh-CN" altLang="zh-CN" sz="1600" kern="1200" dirty="0">
              <a:latin typeface="Arial" panose="020B0604020202020204" pitchFamily="34" charset="0"/>
            </a:endParaRPr>
          </a:p>
          <a:p>
            <a:pPr marL="13335" indent="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</a:rPr>
              <a:t>import </a:t>
            </a:r>
            <a:r>
              <a:rPr lang="en-US" altLang="zh-CN" sz="1600" kern="1200" dirty="0" err="1">
                <a:latin typeface="Arial" panose="020B0604020202020204" pitchFamily="34" charset="0"/>
              </a:rPr>
              <a:t>org.scalatest.flatspec.AnyFlatSpec</a:t>
            </a:r>
            <a:endParaRPr lang="zh-CN" altLang="zh-CN" sz="1600" kern="1200" dirty="0">
              <a:latin typeface="Arial" panose="020B0604020202020204" pitchFamily="34" charset="0"/>
            </a:endParaRPr>
          </a:p>
          <a:p>
            <a:pPr marL="13335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</a:rPr>
              <a:t>class </a:t>
            </a:r>
            <a:r>
              <a:rPr lang="en-US" altLang="zh-CN" sz="1600" kern="1200" dirty="0" err="1">
                <a:solidFill>
                  <a:srgbClr val="0070C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HelloTest</a:t>
            </a:r>
            <a:r>
              <a:rPr lang="en-US" altLang="zh-CN" sz="1600" kern="1200" dirty="0">
                <a:latin typeface="Arial" panose="020B0604020202020204" pitchFamily="34" charset="0"/>
              </a:rPr>
              <a:t> extends </a:t>
            </a:r>
            <a:r>
              <a:rPr lang="en-US" altLang="zh-CN" sz="1600" kern="1200" dirty="0" err="1">
                <a:latin typeface="Arial" panose="020B0604020202020204" pitchFamily="34" charset="0"/>
              </a:rPr>
              <a:t>AnyFlatSpec</a:t>
            </a:r>
            <a:r>
              <a:rPr lang="en-US" altLang="zh-CN" sz="1600" kern="1200" dirty="0">
                <a:latin typeface="Arial" panose="020B0604020202020204" pitchFamily="34" charset="0"/>
              </a:rPr>
              <a:t> with </a:t>
            </a:r>
            <a:r>
              <a:rPr lang="en-US" altLang="zh-CN" sz="1600" kern="1200" dirty="0" err="1">
                <a:latin typeface="Arial" panose="020B0604020202020204" pitchFamily="34" charset="0"/>
              </a:rPr>
              <a:t>ChiselScalatestTester</a:t>
            </a:r>
            <a:r>
              <a:rPr lang="en-US" altLang="zh-CN" sz="1600" kern="1200" dirty="0">
                <a:latin typeface="Arial" panose="020B0604020202020204" pitchFamily="34" charset="0"/>
              </a:rPr>
              <a:t> {</a:t>
            </a:r>
            <a:endParaRPr lang="zh-CN" altLang="zh-CN" sz="1600" kern="1200" dirty="0">
              <a:latin typeface="Arial" panose="020B0604020202020204" pitchFamily="34" charset="0"/>
            </a:endParaRPr>
          </a:p>
          <a:p>
            <a:pPr marL="13335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</a:rPr>
              <a:t>	behavior of "Hello"</a:t>
            </a:r>
            <a:endParaRPr lang="zh-CN" altLang="zh-CN" sz="1600" kern="1200" dirty="0">
              <a:latin typeface="Arial" panose="020B0604020202020204" pitchFamily="34" charset="0"/>
            </a:endParaRPr>
          </a:p>
          <a:p>
            <a:pPr marL="13335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</a:rPr>
              <a:t>  	it should "pass" in {</a:t>
            </a:r>
          </a:p>
          <a:p>
            <a:pPr marL="13335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</a:rPr>
              <a:t>		test(new Hello)</a:t>
            </a:r>
            <a:r>
              <a:rPr lang="en-US" altLang="zh-CN" sz="1600" kern="1200" dirty="0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.</a:t>
            </a:r>
            <a:r>
              <a:rPr lang="en-US" altLang="zh-CN" sz="1600" kern="1200" dirty="0" err="1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withAnnotations</a:t>
            </a:r>
            <a:r>
              <a:rPr lang="en-US" altLang="zh-CN" sz="1600" kern="1200" dirty="0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(Seq(</a:t>
            </a:r>
            <a:r>
              <a:rPr lang="en-US" altLang="zh-CN" sz="1600" kern="1200" dirty="0" err="1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WriteVcdAnnotation</a:t>
            </a:r>
            <a:r>
              <a:rPr lang="en-US" altLang="zh-CN" sz="1600" kern="1200" dirty="0">
                <a:solidFill>
                  <a:srgbClr val="FF000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))</a:t>
            </a:r>
            <a:r>
              <a:rPr lang="en-US" altLang="zh-CN" sz="1600" kern="1200" dirty="0">
                <a:latin typeface="Arial" panose="020B0604020202020204" pitchFamily="34" charset="0"/>
              </a:rPr>
              <a:t> { c =&gt;</a:t>
            </a:r>
          </a:p>
          <a:p>
            <a:pPr marL="470535" lvl="1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		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c.clock.setTimeout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(0)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927735" lvl="2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var 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ledStatus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= 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BigInt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(-1)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927735" lvl="2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println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("</a:t>
            </a:r>
            <a:r>
              <a:rPr lang="en-US" altLang="zh-CN" sz="1600" kern="1200" dirty="0">
                <a:solidFill>
                  <a:srgbClr val="00B050"/>
                </a:solidFill>
                <a:latin typeface="Arial" panose="020B0604020202020204" pitchFamily="34" charset="0"/>
                <a:ea typeface="+mn-ea"/>
                <a:cs typeface="+mn-cs"/>
              </a:rPr>
              <a:t>Start the blinking LED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")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927735" lvl="2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for (_ &lt;- 0 until 100) {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927735" lvl="2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	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c.clock.step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(10000)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927735" lvl="2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     	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val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ledNow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= 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c.io.led.peek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().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litValue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927735" lvl="2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     	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val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s = if (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ledNow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== 0) "</a:t>
            </a:r>
            <a:r>
              <a:rPr lang="en-US" altLang="zh-CN" sz="1600" kern="1200" dirty="0">
                <a:solidFill>
                  <a:srgbClr val="00B050"/>
                </a:solidFill>
                <a:latin typeface="Arial" panose="020B0604020202020204" pitchFamily="34" charset="0"/>
                <a:ea typeface="+mn-ea"/>
                <a:cs typeface="+mn-cs"/>
              </a:rPr>
              <a:t>o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" else "*"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927735" lvl="2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     	if (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ledStatus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!= 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ledNow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) {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927735" lvl="2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      	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System.out.println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(s)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927735" lvl="2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       	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ledStatus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= 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ledNow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927735" lvl="2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     	}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927735" lvl="2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}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470535" lvl="1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   	</a:t>
            </a:r>
            <a:r>
              <a:rPr lang="en-US" altLang="zh-CN" sz="1600" kern="1200" dirty="0" err="1">
                <a:latin typeface="Arial" panose="020B0604020202020204" pitchFamily="34" charset="0"/>
                <a:ea typeface="+mn-ea"/>
                <a:cs typeface="+mn-cs"/>
              </a:rPr>
              <a:t>println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("\n </a:t>
            </a:r>
            <a:r>
              <a:rPr lang="en-US" altLang="zh-CN" sz="1600" kern="1200" dirty="0">
                <a:solidFill>
                  <a:srgbClr val="00B050"/>
                </a:solidFill>
                <a:latin typeface="Arial" panose="020B0604020202020204" pitchFamily="34" charset="0"/>
                <a:ea typeface="+mn-ea"/>
                <a:cs typeface="+mn-cs"/>
              </a:rPr>
              <a:t>End the blinking LED</a:t>
            </a: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")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470535" lvl="1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  <a:ea typeface="+mn-ea"/>
                <a:cs typeface="+mn-cs"/>
              </a:rPr>
              <a:t>    	}</a:t>
            </a:r>
            <a:endParaRPr lang="zh-CN" altLang="zh-CN" sz="1600" kern="1200" dirty="0">
              <a:latin typeface="Arial" panose="020B0604020202020204" pitchFamily="34" charset="0"/>
              <a:ea typeface="+mn-ea"/>
              <a:cs typeface="+mn-cs"/>
            </a:endParaRPr>
          </a:p>
          <a:p>
            <a:pPr marL="13335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</a:rPr>
              <a:t>  	}</a:t>
            </a:r>
            <a:endParaRPr lang="zh-CN" altLang="zh-CN" sz="1600" kern="1200" dirty="0">
              <a:latin typeface="Arial" panose="020B0604020202020204" pitchFamily="34" charset="0"/>
            </a:endParaRPr>
          </a:p>
          <a:p>
            <a:pPr marL="13335" indent="0" defTabSz="360000" latinLnBrk="1">
              <a:spcBef>
                <a:spcPct val="0"/>
              </a:spcBef>
              <a:buNone/>
            </a:pPr>
            <a:r>
              <a:rPr lang="en-US" altLang="zh-CN" sz="1600" kern="1200" dirty="0">
                <a:latin typeface="Arial" panose="020B0604020202020204" pitchFamily="34" charset="0"/>
              </a:rPr>
              <a:t>}</a:t>
            </a:r>
            <a:endParaRPr lang="zh-CN" altLang="zh-CN" sz="1600" kern="12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6" name="内容占位符 2">
            <a:extLst>
              <a:ext uri="{FF2B5EF4-FFF2-40B4-BE49-F238E27FC236}">
                <a16:creationId xmlns="" xmlns:a16="http://schemas.microsoft.com/office/drawing/2014/main" id="{936429C5-97DF-9DB3-467A-C654D1AB4A07}"/>
              </a:ext>
            </a:extLst>
          </p:cNvPr>
          <p:cNvSpPr txBox="1">
            <a:spLocks/>
          </p:cNvSpPr>
          <p:nvPr/>
        </p:nvSpPr>
        <p:spPr bwMode="auto">
          <a:xfrm>
            <a:off x="611725" y="332785"/>
            <a:ext cx="5184360" cy="648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atinLnBrk="1"/>
            <a:r>
              <a:rPr lang="zh-CN" altLang="en-US" dirty="0"/>
              <a:t>测试代码示例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935091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运行测试程序</a:t>
            </a:r>
            <a:endParaRPr lang="en-US" altLang="zh-CN" dirty="0"/>
          </a:p>
          <a:p>
            <a:pPr lvl="1"/>
            <a:r>
              <a:rPr lang="zh-CN" altLang="en-US" dirty="0"/>
              <a:t>执行：</a:t>
            </a:r>
            <a:r>
              <a:rPr lang="en-US" altLang="zh-CN" sz="2000" kern="1200" dirty="0" err="1">
                <a:latin typeface="SimSun-ExtB" panose="02010609060101010101" pitchFamily="49" charset="-122"/>
                <a:ea typeface="SimSun-ExtB" panose="02010609060101010101" pitchFamily="49" charset="-122"/>
                <a:cs typeface="+mn-cs"/>
              </a:rPr>
              <a:t>sbt</a:t>
            </a:r>
            <a:r>
              <a:rPr lang="en-US" altLang="zh-CN" sz="2000" kern="1200" dirty="0">
                <a:latin typeface="SimSun-ExtB" panose="02010609060101010101" pitchFamily="49" charset="-122"/>
                <a:ea typeface="SimSun-ExtB" panose="02010609060101010101" pitchFamily="49" charset="-122"/>
                <a:cs typeface="+mn-cs"/>
              </a:rPr>
              <a:t> test </a:t>
            </a:r>
            <a:r>
              <a:rPr lang="zh-CN" altLang="en-US" sz="2000" kern="1200" dirty="0">
                <a:latin typeface="SimSun-ExtB" panose="02010609060101010101" pitchFamily="49" charset="-122"/>
                <a:ea typeface="SimSun-ExtB" panose="02010609060101010101" pitchFamily="49" charset="-122"/>
                <a:cs typeface="+mn-cs"/>
              </a:rPr>
              <a:t>或  </a:t>
            </a:r>
            <a:r>
              <a:rPr lang="en-US" altLang="zh-CN" sz="2000" kern="1200" dirty="0" err="1">
                <a:latin typeface="SimSun-ExtB" panose="02010609060101010101" pitchFamily="49" charset="-122"/>
                <a:ea typeface="SimSun-ExtB" panose="02010609060101010101" pitchFamily="49" charset="-122"/>
                <a:cs typeface="+mn-cs"/>
              </a:rPr>
              <a:t>sbt</a:t>
            </a:r>
            <a:r>
              <a:rPr lang="en-US" altLang="zh-CN" sz="2000" kern="1200" dirty="0">
                <a:latin typeface="SimSun-ExtB" panose="02010609060101010101" pitchFamily="49" charset="-122"/>
                <a:ea typeface="SimSun-ExtB" panose="02010609060101010101" pitchFamily="49" charset="-122"/>
                <a:cs typeface="+mn-cs"/>
              </a:rPr>
              <a:t> </a:t>
            </a:r>
            <a:r>
              <a:rPr lang="en-US" altLang="zh-CN" sz="2000" kern="1200" dirty="0" smtClean="0">
                <a:latin typeface="SimSun-ExtB" panose="02010609060101010101" pitchFamily="49" charset="-122"/>
                <a:ea typeface="SimSun-ExtB" panose="02010609060101010101" pitchFamily="49" charset="-122"/>
                <a:cs typeface="+mn-cs"/>
              </a:rPr>
              <a:t>“</a:t>
            </a:r>
            <a:r>
              <a:rPr lang="en-US" altLang="zh-CN" sz="2000" kern="1200" dirty="0" err="1" smtClean="0">
                <a:latin typeface="SimSun-ExtB" panose="02010609060101010101" pitchFamily="49" charset="-122"/>
                <a:ea typeface="SimSun-ExtB" panose="02010609060101010101" pitchFamily="49" charset="-122"/>
                <a:cs typeface="+mn-cs"/>
              </a:rPr>
              <a:t>testOnly</a:t>
            </a:r>
            <a:r>
              <a:rPr lang="en-US" altLang="zh-CN" sz="2000" kern="1200" dirty="0" smtClean="0">
                <a:latin typeface="SimSun-ExtB" panose="02010609060101010101" pitchFamily="49" charset="-122"/>
                <a:ea typeface="SimSun-ExtB" panose="02010609060101010101" pitchFamily="49" charset="-122"/>
                <a:cs typeface="+mn-cs"/>
              </a:rPr>
              <a:t> </a:t>
            </a:r>
            <a:r>
              <a:rPr lang="en-US" altLang="zh-CN" sz="2000" kern="1200" dirty="0">
                <a:latin typeface="SimSun-ExtB" panose="02010609060101010101" pitchFamily="49" charset="-122"/>
                <a:ea typeface="SimSun-ExtB" panose="02010609060101010101" pitchFamily="49" charset="-122"/>
                <a:cs typeface="+mn-cs"/>
              </a:rPr>
              <a:t>-- -</a:t>
            </a:r>
            <a:r>
              <a:rPr lang="en-US" altLang="zh-CN" sz="2000" kern="1200" dirty="0" err="1" smtClean="0">
                <a:latin typeface="SimSun-ExtB" panose="02010609060101010101" pitchFamily="49" charset="-122"/>
                <a:ea typeface="SimSun-ExtB" panose="02010609060101010101" pitchFamily="49" charset="-122"/>
                <a:cs typeface="+mn-cs"/>
              </a:rPr>
              <a:t>DwriteVcd</a:t>
            </a:r>
            <a:r>
              <a:rPr lang="en-US" altLang="zh-CN" sz="2000" kern="1200" smtClean="0">
                <a:latin typeface="SimSun-ExtB" panose="02010609060101010101" pitchFamily="49" charset="-122"/>
                <a:ea typeface="SimSun-ExtB" panose="02010609060101010101" pitchFamily="49" charset="-122"/>
                <a:cs typeface="+mn-cs"/>
              </a:rPr>
              <a:t>=1”</a:t>
            </a:r>
            <a:endParaRPr lang="en-US" altLang="zh-CN" sz="2000" kern="1200" dirty="0">
              <a:latin typeface="SimSun-ExtB" panose="02010609060101010101" pitchFamily="49" charset="-122"/>
              <a:ea typeface="SimSun-ExtB" panose="02010609060101010101" pitchFamily="49" charset="-122"/>
              <a:cs typeface="+mn-cs"/>
            </a:endParaRPr>
          </a:p>
          <a:p>
            <a:pPr lvl="1"/>
            <a:endParaRPr lang="en-US" altLang="zh-CN" sz="3600" b="1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输出的波形文件目录：</a:t>
            </a:r>
            <a:endParaRPr lang="en-US" altLang="zh-CN" dirty="0"/>
          </a:p>
          <a:p>
            <a:pPr lvl="2"/>
            <a:r>
              <a:rPr lang="en-US" altLang="zh-CN" dirty="0" err="1"/>
              <a:t>test_run_dir</a:t>
            </a:r>
            <a:r>
              <a:rPr lang="en-US" altLang="zh-CN" dirty="0"/>
              <a:t>/ </a:t>
            </a:r>
            <a:r>
              <a:rPr lang="en-US" altLang="zh-CN" dirty="0" err="1"/>
              <a:t>ModuleSample_should_pass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53C2C3FF-462A-A3DD-67A7-39CA7EAE9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346" y="2204915"/>
            <a:ext cx="6505308" cy="320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1311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4530" y="1125857"/>
            <a:ext cx="8271510" cy="3599233"/>
          </a:xfrm>
        </p:spPr>
        <p:txBody>
          <a:bodyPr/>
          <a:lstStyle/>
          <a:p>
            <a:pPr lvl="1"/>
            <a:r>
              <a:rPr lang="zh-CN" altLang="en-US" dirty="0"/>
              <a:t>安装</a:t>
            </a:r>
            <a:r>
              <a:rPr lang="en-US" altLang="zh-CN" dirty="0" err="1"/>
              <a:t>GTKWave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		</a:t>
            </a:r>
            <a:r>
              <a:rPr lang="en-US" altLang="zh-CN" dirty="0" err="1"/>
              <a:t>sudo</a:t>
            </a:r>
            <a:r>
              <a:rPr lang="en-US" altLang="zh-CN" dirty="0"/>
              <a:t> apt-get install </a:t>
            </a:r>
            <a:r>
              <a:rPr lang="en-US" altLang="zh-CN" dirty="0" err="1"/>
              <a:t>gtkwave</a:t>
            </a:r>
            <a:endParaRPr lang="zh-CN" altLang="zh-CN" dirty="0"/>
          </a:p>
          <a:p>
            <a:pPr lvl="1"/>
            <a:r>
              <a:rPr lang="zh-CN" altLang="en-US" dirty="0"/>
              <a:t>载入波形文件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	File -&gt; Open New Tab </a:t>
            </a:r>
            <a:r>
              <a:rPr lang="zh-CN" altLang="en-US" dirty="0"/>
              <a:t>选择</a:t>
            </a:r>
            <a:r>
              <a:rPr lang="en-US" altLang="zh-CN" dirty="0"/>
              <a:t>Hello.vc</a:t>
            </a:r>
          </a:p>
          <a:p>
            <a:pPr lvl="1"/>
            <a:r>
              <a:rPr lang="zh-CN" altLang="en-US" dirty="0"/>
              <a:t>选择所需观察的信号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	</a:t>
            </a:r>
          </a:p>
        </p:txBody>
      </p:sp>
      <p:sp>
        <p:nvSpPr>
          <p:cNvPr id="4" name="内容占位符 2">
            <a:extLst>
              <a:ext uri="{FF2B5EF4-FFF2-40B4-BE49-F238E27FC236}">
                <a16:creationId xmlns="" xmlns:a16="http://schemas.microsoft.com/office/drawing/2014/main" id="{2D5A23D9-CE0A-E80F-5F3C-D0E5CD0ED4D7}"/>
              </a:ext>
            </a:extLst>
          </p:cNvPr>
          <p:cNvSpPr txBox="1">
            <a:spLocks/>
          </p:cNvSpPr>
          <p:nvPr/>
        </p:nvSpPr>
        <p:spPr bwMode="auto">
          <a:xfrm>
            <a:off x="611725" y="332785"/>
            <a:ext cx="5184360" cy="648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55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5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dirty="0" err="1"/>
              <a:t>GTKWave</a:t>
            </a:r>
            <a:r>
              <a:rPr lang="zh-CN" altLang="en-US" dirty="0"/>
              <a:t>观测波形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884028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AA72E823-D925-D8FC-B5CF-C19FFD5BD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740" y="1196846"/>
            <a:ext cx="7488520" cy="5085954"/>
          </a:xfrm>
          <a:prstGeom prst="rect">
            <a:avLst/>
          </a:prstGeom>
        </p:spPr>
      </p:pic>
      <p:sp>
        <p:nvSpPr>
          <p:cNvPr id="4" name="椭圆 3">
            <a:extLst>
              <a:ext uri="{FF2B5EF4-FFF2-40B4-BE49-F238E27FC236}">
                <a16:creationId xmlns="" xmlns:a16="http://schemas.microsoft.com/office/drawing/2014/main" id="{D9B2A82C-32B5-1AA3-572B-F42A8A9D7FB0}"/>
              </a:ext>
            </a:extLst>
          </p:cNvPr>
          <p:cNvSpPr/>
          <p:nvPr/>
        </p:nvSpPr>
        <p:spPr bwMode="auto">
          <a:xfrm>
            <a:off x="1403780" y="2348925"/>
            <a:ext cx="792055" cy="28802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="" xmlns:a16="http://schemas.microsoft.com/office/drawing/2014/main" id="{2720C616-3EF9-BBA8-0977-DE9D593C556C}"/>
              </a:ext>
            </a:extLst>
          </p:cNvPr>
          <p:cNvSpPr/>
          <p:nvPr/>
        </p:nvSpPr>
        <p:spPr bwMode="auto">
          <a:xfrm>
            <a:off x="1799807" y="4797094"/>
            <a:ext cx="2556178" cy="864059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4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4"/>
          <p:cNvSpPr>
            <a:spLocks noGrp="1" noChangeArrowheads="1"/>
          </p:cNvSpPr>
          <p:nvPr>
            <p:ph type="ctrTitle"/>
          </p:nvPr>
        </p:nvSpPr>
        <p:spPr>
          <a:xfrm>
            <a:off x="2409827" y="1844675"/>
            <a:ext cx="5832475" cy="768350"/>
          </a:xfrm>
        </p:spPr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  <a:ea typeface="Gulim" panose="020B0600000101010101" pitchFamily="34" charset="-127"/>
              </a:rPr>
              <a:t>Chapter </a:t>
            </a:r>
            <a:r>
              <a:rPr lang="en-US" altLang="zh-CN" dirty="0">
                <a:solidFill>
                  <a:schemeClr val="tx1"/>
                </a:solidFill>
                <a:ea typeface="Gulim" panose="020B0600000101010101" pitchFamily="34" charset="-127"/>
              </a:rPr>
              <a:t>1</a:t>
            </a:r>
            <a:endParaRPr lang="ko-KR" altLang="en-US" dirty="0">
              <a:solidFill>
                <a:schemeClr val="tx1"/>
              </a:solidFill>
              <a:ea typeface="Gulim" panose="020B0600000101010101" pitchFamily="34" charset="-127"/>
            </a:endParaRPr>
          </a:p>
        </p:txBody>
      </p:sp>
      <p:sp>
        <p:nvSpPr>
          <p:cNvPr id="6146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2409827" y="2924177"/>
            <a:ext cx="5832475" cy="3600986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altLang="zh-CN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Chisel</a:t>
            </a: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简介</a:t>
            </a:r>
            <a:endParaRPr lang="en-US" altLang="zh-CN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spcBef>
                <a:spcPts val="800"/>
              </a:spcBef>
            </a:pPr>
            <a:endParaRPr lang="en-US" altLang="zh-CN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spcBef>
                <a:spcPts val="800"/>
              </a:spcBef>
            </a:pPr>
            <a:endParaRPr lang="en-US" altLang="zh-CN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spcBef>
                <a:spcPts val="800"/>
              </a:spcBef>
            </a:pP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spcBef>
                <a:spcPts val="800"/>
              </a:spcBef>
            </a:pP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r">
              <a:spcBef>
                <a:spcPts val="800"/>
              </a:spcBef>
            </a:pP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罗秋明</a:t>
            </a:r>
            <a:endParaRPr lang="en-US" altLang="zh-CN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r">
              <a:spcBef>
                <a:spcPts val="800"/>
              </a:spcBef>
            </a:pP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2023-08-11</a:t>
            </a:r>
            <a:endParaRPr lang="ko-KR" altLang="en-US" sz="2000" b="1" dirty="0">
              <a:ea typeface="Gulim" panose="020B0600000101010101" pitchFamily="34" charset="-127"/>
            </a:endParaRPr>
          </a:p>
        </p:txBody>
      </p:sp>
    </p:spTree>
  </p:cSld>
  <p:clrMapOvr>
    <a:masterClrMapping/>
  </p:clrMapOvr>
  <p:transition spd="slow" advTm="5769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D5907AC4-D9EF-7C96-7420-CCFB0702A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740" y="1196846"/>
            <a:ext cx="7488521" cy="5085954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="" xmlns:a16="http://schemas.microsoft.com/office/drawing/2014/main" id="{CE145CAA-0049-D713-A8F0-0ECD99CE8E35}"/>
              </a:ext>
            </a:extLst>
          </p:cNvPr>
          <p:cNvSpPr/>
          <p:nvPr/>
        </p:nvSpPr>
        <p:spPr bwMode="auto">
          <a:xfrm>
            <a:off x="2195835" y="3429000"/>
            <a:ext cx="1116078" cy="360025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23396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E8B67ABE-DC43-0D3D-05CA-78AFE0BA9F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739" y="1196846"/>
            <a:ext cx="7488521" cy="508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781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="" xmlns:a16="http://schemas.microsoft.com/office/drawing/2014/main" id="{655E7B5C-0D76-C627-982B-797895F352EF}"/>
              </a:ext>
            </a:extLst>
          </p:cNvPr>
          <p:cNvSpPr/>
          <p:nvPr/>
        </p:nvSpPr>
        <p:spPr>
          <a:xfrm>
            <a:off x="564571" y="1533108"/>
            <a:ext cx="4007430" cy="378565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>
            <a:defPPr>
              <a:defRPr lang="en-AU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r>
              <a:rPr lang="en-US" altLang="zh-CN" dirty="0"/>
              <a:t>class </a:t>
            </a:r>
            <a:r>
              <a:rPr lang="en-US" altLang="zh-CN" dirty="0" err="1"/>
              <a:t>ModuleSample</a:t>
            </a:r>
            <a:r>
              <a:rPr lang="en-US" altLang="zh-CN" dirty="0"/>
              <a:t> extends Module {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val</a:t>
            </a:r>
            <a:r>
              <a:rPr lang="en-US" altLang="zh-CN" dirty="0"/>
              <a:t> io = IO(new Bundle {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val</a:t>
            </a:r>
            <a:r>
              <a:rPr lang="en-US" altLang="zh-CN" dirty="0"/>
              <a:t> led = Output(</a:t>
            </a:r>
            <a:r>
              <a:rPr lang="en-US" altLang="zh-CN" dirty="0" err="1"/>
              <a:t>UInt</a:t>
            </a:r>
            <a:r>
              <a:rPr lang="en-US" altLang="zh-CN" dirty="0"/>
              <a:t>(1.W))</a:t>
            </a:r>
          </a:p>
          <a:p>
            <a:r>
              <a:rPr lang="en-US" altLang="zh-CN" dirty="0"/>
              <a:t>        })</a:t>
            </a:r>
          </a:p>
          <a:p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en-US" altLang="zh-CN" dirty="0" err="1"/>
              <a:t>val</a:t>
            </a:r>
            <a:r>
              <a:rPr lang="en-US" altLang="zh-CN" dirty="0"/>
              <a:t> CNT_MAX = (</a:t>
            </a:r>
            <a:r>
              <a:rPr lang="en-US" altLang="zh-CN" dirty="0">
                <a:solidFill>
                  <a:srgbClr val="FF0000"/>
                </a:solidFill>
                <a:highlight>
                  <a:srgbClr val="FFFF00"/>
                </a:highlight>
              </a:rPr>
              <a:t>50000000</a:t>
            </a:r>
            <a:r>
              <a:rPr lang="en-US" altLang="zh-CN" dirty="0"/>
              <a:t> / 2 - 1).U;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cntReg</a:t>
            </a:r>
            <a:r>
              <a:rPr lang="en-US" altLang="zh-CN" dirty="0"/>
              <a:t> = </a:t>
            </a:r>
            <a:r>
              <a:rPr lang="en-US" altLang="zh-CN" dirty="0" err="1"/>
              <a:t>RegInit</a:t>
            </a:r>
            <a:r>
              <a:rPr lang="en-US" altLang="zh-CN" dirty="0"/>
              <a:t>(0.U(32.W))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blkReg</a:t>
            </a:r>
            <a:r>
              <a:rPr lang="en-US" altLang="zh-CN" dirty="0"/>
              <a:t> = </a:t>
            </a:r>
            <a:r>
              <a:rPr lang="en-US" altLang="zh-CN" dirty="0" err="1"/>
              <a:t>RegInit</a:t>
            </a:r>
            <a:r>
              <a:rPr lang="en-US" altLang="zh-CN" dirty="0"/>
              <a:t>(0.U(1.W))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cntReg</a:t>
            </a:r>
            <a:r>
              <a:rPr lang="en-US" altLang="zh-CN" dirty="0"/>
              <a:t> := </a:t>
            </a:r>
            <a:r>
              <a:rPr lang="en-US" altLang="zh-CN" dirty="0" err="1"/>
              <a:t>cntReg</a:t>
            </a:r>
            <a:r>
              <a:rPr lang="en-US" altLang="zh-CN" dirty="0"/>
              <a:t> + 1.U</a:t>
            </a:r>
          </a:p>
          <a:p>
            <a:r>
              <a:rPr lang="en-US" altLang="zh-CN" dirty="0"/>
              <a:t>        when(</a:t>
            </a:r>
            <a:r>
              <a:rPr lang="en-US" altLang="zh-CN" dirty="0" err="1"/>
              <a:t>cntReg</a:t>
            </a:r>
            <a:r>
              <a:rPr lang="en-US" altLang="zh-CN" dirty="0"/>
              <a:t> === CNT_MAX) {</a:t>
            </a:r>
          </a:p>
          <a:p>
            <a:r>
              <a:rPr lang="en-US" altLang="zh-CN" dirty="0"/>
              <a:t> 	</a:t>
            </a:r>
            <a:r>
              <a:rPr lang="en-US" altLang="zh-CN" dirty="0" err="1"/>
              <a:t>cntReg</a:t>
            </a:r>
            <a:r>
              <a:rPr lang="en-US" altLang="zh-CN" dirty="0"/>
              <a:t> := 0.U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blkReg</a:t>
            </a:r>
            <a:r>
              <a:rPr lang="en-US" altLang="zh-CN" dirty="0"/>
              <a:t> := ~</a:t>
            </a:r>
            <a:r>
              <a:rPr lang="en-US" altLang="zh-CN" dirty="0" err="1"/>
              <a:t>blkReg</a:t>
            </a:r>
            <a:endParaRPr lang="en-US" altLang="zh-CN" dirty="0"/>
          </a:p>
          <a:p>
            <a:r>
              <a:rPr lang="en-US" altLang="zh-CN" dirty="0"/>
              <a:t>	}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io.led</a:t>
            </a:r>
            <a:r>
              <a:rPr lang="en-US" altLang="zh-CN" dirty="0"/>
              <a:t> := </a:t>
            </a:r>
            <a:r>
              <a:rPr lang="en-US" altLang="zh-CN" dirty="0" err="1"/>
              <a:t>blkReg</a:t>
            </a:r>
            <a:endParaRPr lang="en-US" altLang="zh-CN" dirty="0"/>
          </a:p>
          <a:p>
            <a:r>
              <a:rPr lang="en-US" altLang="zh-CN" dirty="0"/>
              <a:t>}</a:t>
            </a:r>
          </a:p>
        </p:txBody>
      </p: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B7A0F52C-D3BD-98DE-B437-58482FCCAE29}"/>
              </a:ext>
            </a:extLst>
          </p:cNvPr>
          <p:cNvSpPr/>
          <p:nvPr/>
        </p:nvSpPr>
        <p:spPr>
          <a:xfrm>
            <a:off x="4716010" y="1533108"/>
            <a:ext cx="4007431" cy="378565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>
            <a:defPPr>
              <a:defRPr lang="en-AU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r>
              <a:rPr lang="en-US" altLang="zh-CN" dirty="0"/>
              <a:t>class </a:t>
            </a:r>
            <a:r>
              <a:rPr lang="en-US" altLang="zh-CN" dirty="0" err="1"/>
              <a:t>ModuleSample</a:t>
            </a:r>
            <a:r>
              <a:rPr lang="en-US" altLang="zh-CN" dirty="0"/>
              <a:t> extends Module {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val</a:t>
            </a:r>
            <a:r>
              <a:rPr lang="en-US" altLang="zh-CN" dirty="0"/>
              <a:t> io = IO(new Bundle {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val</a:t>
            </a:r>
            <a:r>
              <a:rPr lang="en-US" altLang="zh-CN" dirty="0"/>
              <a:t> led = Output(</a:t>
            </a:r>
            <a:r>
              <a:rPr lang="en-US" altLang="zh-CN" dirty="0" err="1"/>
              <a:t>UInt</a:t>
            </a:r>
            <a:r>
              <a:rPr lang="en-US" altLang="zh-CN" dirty="0"/>
              <a:t>(1.W))</a:t>
            </a:r>
          </a:p>
          <a:p>
            <a:r>
              <a:rPr lang="en-US" altLang="zh-CN" dirty="0"/>
              <a:t>        })</a:t>
            </a:r>
          </a:p>
          <a:p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en-US" altLang="zh-CN" dirty="0" err="1"/>
              <a:t>val</a:t>
            </a:r>
            <a:r>
              <a:rPr lang="en-US" altLang="zh-CN" dirty="0"/>
              <a:t> CNT_MAX = (</a:t>
            </a:r>
            <a:r>
              <a:rPr lang="en-US" altLang="zh-CN" dirty="0">
                <a:solidFill>
                  <a:srgbClr val="FF0000"/>
                </a:solidFill>
                <a:highlight>
                  <a:srgbClr val="FFFF00"/>
                </a:highlight>
              </a:rPr>
              <a:t>50000</a:t>
            </a:r>
            <a:r>
              <a:rPr lang="en-US" altLang="zh-CN" dirty="0"/>
              <a:t> / 2 - 1).U;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cntReg</a:t>
            </a:r>
            <a:r>
              <a:rPr lang="en-US" altLang="zh-CN" dirty="0"/>
              <a:t> = </a:t>
            </a:r>
            <a:r>
              <a:rPr lang="en-US" altLang="zh-CN" dirty="0" err="1"/>
              <a:t>RegInit</a:t>
            </a:r>
            <a:r>
              <a:rPr lang="en-US" altLang="zh-CN" dirty="0"/>
              <a:t>(0.U(32.W))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val</a:t>
            </a:r>
            <a:r>
              <a:rPr lang="en-US" altLang="zh-CN" dirty="0"/>
              <a:t> </a:t>
            </a:r>
            <a:r>
              <a:rPr lang="en-US" altLang="zh-CN" dirty="0" err="1"/>
              <a:t>blkReg</a:t>
            </a:r>
            <a:r>
              <a:rPr lang="en-US" altLang="zh-CN" dirty="0"/>
              <a:t> = </a:t>
            </a:r>
            <a:r>
              <a:rPr lang="en-US" altLang="zh-CN" dirty="0" err="1"/>
              <a:t>RegInit</a:t>
            </a:r>
            <a:r>
              <a:rPr lang="en-US" altLang="zh-CN" dirty="0"/>
              <a:t>(0.U(1.W))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cntReg</a:t>
            </a:r>
            <a:r>
              <a:rPr lang="en-US" altLang="zh-CN" dirty="0"/>
              <a:t> := </a:t>
            </a:r>
            <a:r>
              <a:rPr lang="en-US" altLang="zh-CN" dirty="0" err="1"/>
              <a:t>cntReg</a:t>
            </a:r>
            <a:r>
              <a:rPr lang="en-US" altLang="zh-CN" dirty="0"/>
              <a:t> + 1.U</a:t>
            </a:r>
          </a:p>
          <a:p>
            <a:r>
              <a:rPr lang="en-US" altLang="zh-CN" dirty="0"/>
              <a:t>        when(</a:t>
            </a:r>
            <a:r>
              <a:rPr lang="en-US" altLang="zh-CN" dirty="0" err="1"/>
              <a:t>cntReg</a:t>
            </a:r>
            <a:r>
              <a:rPr lang="en-US" altLang="zh-CN" dirty="0"/>
              <a:t> === CNT_MAX) {</a:t>
            </a:r>
          </a:p>
          <a:p>
            <a:r>
              <a:rPr lang="en-US" altLang="zh-CN" dirty="0"/>
              <a:t> 	</a:t>
            </a:r>
            <a:r>
              <a:rPr lang="en-US" altLang="zh-CN" dirty="0" err="1"/>
              <a:t>cntReg</a:t>
            </a:r>
            <a:r>
              <a:rPr lang="en-US" altLang="zh-CN" dirty="0"/>
              <a:t> := 0.U</a:t>
            </a:r>
          </a:p>
          <a:p>
            <a:r>
              <a:rPr lang="en-US" altLang="zh-CN" dirty="0"/>
              <a:t>	</a:t>
            </a:r>
            <a:r>
              <a:rPr lang="en-US" altLang="zh-CN" dirty="0" err="1"/>
              <a:t>blkReg</a:t>
            </a:r>
            <a:r>
              <a:rPr lang="en-US" altLang="zh-CN" dirty="0"/>
              <a:t> := ~</a:t>
            </a:r>
            <a:r>
              <a:rPr lang="en-US" altLang="zh-CN" dirty="0" err="1"/>
              <a:t>blkReg</a:t>
            </a:r>
            <a:endParaRPr lang="en-US" altLang="zh-CN" dirty="0"/>
          </a:p>
          <a:p>
            <a:r>
              <a:rPr lang="en-US" altLang="zh-CN" dirty="0"/>
              <a:t>	}</a:t>
            </a:r>
          </a:p>
          <a:p>
            <a:r>
              <a:rPr lang="en-US" altLang="zh-CN" dirty="0"/>
              <a:t>        </a:t>
            </a:r>
            <a:r>
              <a:rPr lang="en-US" altLang="zh-CN" dirty="0" err="1"/>
              <a:t>io.led</a:t>
            </a:r>
            <a:r>
              <a:rPr lang="en-US" altLang="zh-CN" dirty="0"/>
              <a:t> := </a:t>
            </a:r>
            <a:r>
              <a:rPr lang="en-US" altLang="zh-CN" dirty="0" err="1"/>
              <a:t>blkReg</a:t>
            </a:r>
            <a:endParaRPr lang="en-US" altLang="zh-CN" dirty="0"/>
          </a:p>
          <a:p>
            <a:r>
              <a:rPr lang="en-US" altLang="zh-CN" dirty="0"/>
              <a:t>}</a:t>
            </a:r>
          </a:p>
        </p:txBody>
      </p:sp>
      <p:sp>
        <p:nvSpPr>
          <p:cNvPr id="10" name="任意多边形: 形状 9">
            <a:extLst>
              <a:ext uri="{FF2B5EF4-FFF2-40B4-BE49-F238E27FC236}">
                <a16:creationId xmlns="" xmlns:a16="http://schemas.microsoft.com/office/drawing/2014/main" id="{9E1D89D2-0222-4A65-A480-2CBEA65629BC}"/>
              </a:ext>
            </a:extLst>
          </p:cNvPr>
          <p:cNvSpPr/>
          <p:nvPr/>
        </p:nvSpPr>
        <p:spPr bwMode="auto">
          <a:xfrm>
            <a:off x="3200400" y="2042147"/>
            <a:ext cx="3749040" cy="716293"/>
          </a:xfrm>
          <a:custGeom>
            <a:avLst/>
            <a:gdLst>
              <a:gd name="connsiteX0" fmla="*/ 0 w 3749040"/>
              <a:gd name="connsiteY0" fmla="*/ 716293 h 716293"/>
              <a:gd name="connsiteX1" fmla="*/ 1417320 w 3749040"/>
              <a:gd name="connsiteY1" fmla="*/ 13 h 716293"/>
              <a:gd name="connsiteX2" fmla="*/ 3749040 w 3749040"/>
              <a:gd name="connsiteY2" fmla="*/ 701053 h 716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9040" h="716293">
                <a:moveTo>
                  <a:pt x="0" y="716293"/>
                </a:moveTo>
                <a:cubicBezTo>
                  <a:pt x="396240" y="359423"/>
                  <a:pt x="792480" y="2553"/>
                  <a:pt x="1417320" y="13"/>
                </a:cubicBezTo>
                <a:cubicBezTo>
                  <a:pt x="2042160" y="-2527"/>
                  <a:pt x="2895600" y="349263"/>
                  <a:pt x="3749040" y="701053"/>
                </a:cubicBezTo>
              </a:path>
            </a:pathLst>
          </a:custGeom>
          <a:noFill/>
          <a:ln w="25400" cap="flat" cmpd="sng" algn="ctr">
            <a:solidFill>
              <a:srgbClr val="00B050"/>
            </a:solidFill>
            <a:prstDash val="solid"/>
            <a:round/>
            <a:headEnd type="none" w="med" len="med"/>
            <a:tailEnd type="stealth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6805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42978D53-B660-8B80-2F86-08B71E421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739" y="1196846"/>
            <a:ext cx="7488521" cy="508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620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FPGA</a:t>
            </a:r>
            <a:r>
              <a:rPr lang="zh-CN" altLang="en-US" dirty="0"/>
              <a:t>实现</a:t>
            </a:r>
          </a:p>
        </p:txBody>
      </p:sp>
      <p:pic>
        <p:nvPicPr>
          <p:cNvPr id="2" name="2d07272078571ed95189b3667a4f0db4">
            <a:hlinkClick r:id="" action="ppaction://media"/>
            <a:extLst>
              <a:ext uri="{FF2B5EF4-FFF2-40B4-BE49-F238E27FC236}">
                <a16:creationId xmlns="" xmlns:a16="http://schemas.microsoft.com/office/drawing/2014/main" id="{DFCB1FA6-A045-E156-77BE-B152105951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2643187" y="488713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8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691800" y="1772885"/>
            <a:ext cx="7272505" cy="4319131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网络资源</a:t>
            </a:r>
            <a:endParaRPr lang="en-US" altLang="zh-CN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spcBef>
                <a:spcPts val="800"/>
              </a:spcBef>
            </a:pPr>
            <a:endParaRPr lang="en-US" altLang="zh-CN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spcBef>
                <a:spcPts val="800"/>
              </a:spcBef>
            </a:pP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官网：</a:t>
            </a:r>
            <a:endParaRPr lang="en-US" altLang="zh-CN" sz="36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spcBef>
                <a:spcPts val="800"/>
              </a:spcBef>
            </a:pPr>
            <a:r>
              <a:rPr lang="en-US" altLang="zh-CN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b="1" dirty="0">
                <a:solidFill>
                  <a:srgbClr val="00B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https://www.chisel-lang.org</a:t>
            </a:r>
            <a:endParaRPr lang="en-US" altLang="zh-CN" sz="3600" b="1" dirty="0">
              <a:solidFill>
                <a:srgbClr val="00B05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spcBef>
                <a:spcPts val="800"/>
              </a:spcBef>
            </a:pP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文档：</a:t>
            </a:r>
            <a:r>
              <a:rPr lang="en-US" altLang="zh-CN" sz="3600" b="1" dirty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en-US" altLang="zh-CN" b="1" dirty="0">
                <a:solidFill>
                  <a:srgbClr val="00B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https://www.imm.dtu.dk/~masca/chisel-book.pdf</a:t>
            </a:r>
            <a:endParaRPr lang="ko-KR" altLang="en-US" sz="2000" b="1" dirty="0">
              <a:solidFill>
                <a:srgbClr val="00B050"/>
              </a:solidFill>
              <a:ea typeface="Guli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3704911"/>
      </p:ext>
    </p:extLst>
  </p:cSld>
  <p:clrMapOvr>
    <a:masterClrMapping/>
  </p:clrMapOvr>
  <p:transition spd="slow" advTm="5769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671F951-C67D-1473-5F7B-9C2C2CA64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1.1 </a:t>
            </a:r>
            <a:r>
              <a:rPr lang="zh-CN" altLang="en-US" dirty="0"/>
              <a:t>硬件描述语言</a:t>
            </a:r>
            <a:r>
              <a:rPr lang="en-US" altLang="zh-CN" dirty="0"/>
              <a:t>HDL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27AD1B99-6228-5171-C440-896D08CA8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20" y="1125857"/>
            <a:ext cx="8416320" cy="5112385"/>
          </a:xfrm>
        </p:spPr>
        <p:txBody>
          <a:bodyPr/>
          <a:lstStyle/>
          <a:p>
            <a:r>
              <a:rPr lang="en-US" altLang="zh-CN" dirty="0"/>
              <a:t>HDL</a:t>
            </a:r>
            <a:r>
              <a:rPr lang="zh-CN" altLang="en-US" sz="2000" dirty="0"/>
              <a:t>（</a:t>
            </a:r>
            <a:r>
              <a:rPr lang="en-US" altLang="zh-CN" sz="2000" dirty="0"/>
              <a:t>hardware description language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 lvl="1"/>
            <a:r>
              <a:rPr lang="zh-CN" altLang="en-US" dirty="0"/>
              <a:t>数字硬件描述语言</a:t>
            </a:r>
            <a:r>
              <a:rPr lang="zh-CN" altLang="en-US" sz="2000" dirty="0"/>
              <a:t>简称为</a:t>
            </a:r>
            <a:r>
              <a:rPr lang="zh-CN" altLang="en-US" dirty="0"/>
              <a:t>数字硬件语言</a:t>
            </a:r>
            <a:endParaRPr lang="en-US" altLang="zh-CN" dirty="0"/>
          </a:p>
          <a:p>
            <a:pPr lvl="1"/>
            <a:r>
              <a:rPr lang="zh-CN" altLang="en-US" dirty="0"/>
              <a:t>行为描述、结构描述、数据流描述</a:t>
            </a:r>
            <a:endParaRPr lang="en-US" altLang="zh-CN" dirty="0"/>
          </a:p>
          <a:p>
            <a:pPr lvl="1"/>
            <a:r>
              <a:rPr lang="zh-CN" altLang="en-US" dirty="0"/>
              <a:t>经</a:t>
            </a:r>
            <a:r>
              <a:rPr lang="en-US" altLang="zh-CN" dirty="0"/>
              <a:t>EDA</a:t>
            </a:r>
            <a:r>
              <a:rPr lang="zh-CN" altLang="en-US" dirty="0"/>
              <a:t>工具的仿真、综合后，可由</a:t>
            </a:r>
            <a:r>
              <a:rPr lang="en-US" altLang="zh-CN" dirty="0"/>
              <a:t>FPGA</a:t>
            </a:r>
            <a:r>
              <a:rPr lang="zh-CN" altLang="en-US" dirty="0"/>
              <a:t>或</a:t>
            </a:r>
            <a:r>
              <a:rPr lang="en-US" altLang="zh-CN" dirty="0"/>
              <a:t>ASIC</a:t>
            </a:r>
            <a:r>
              <a:rPr lang="zh-CN" altLang="en-US" dirty="0"/>
              <a:t>实现</a:t>
            </a:r>
            <a:endParaRPr lang="en-US" altLang="zh-CN" dirty="0"/>
          </a:p>
          <a:p>
            <a:r>
              <a:rPr lang="zh-CN" altLang="en-US" dirty="0"/>
              <a:t>常用</a:t>
            </a:r>
            <a:r>
              <a:rPr lang="en-US" altLang="zh-CN" dirty="0"/>
              <a:t>HDL</a:t>
            </a:r>
          </a:p>
          <a:p>
            <a:pPr lvl="1"/>
            <a:r>
              <a:rPr lang="en-US" altLang="zh-CN" dirty="0"/>
              <a:t>VHDL</a:t>
            </a:r>
            <a:r>
              <a:rPr lang="zh-CN" altLang="en-US" sz="2000" dirty="0"/>
              <a:t>（</a:t>
            </a:r>
            <a:r>
              <a:rPr lang="en-US" altLang="zh-CN" sz="2000" dirty="0"/>
              <a:t>Very High-Speed IC Hardware Description Language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 lvl="1"/>
            <a:r>
              <a:rPr lang="en-US" altLang="zh-CN" dirty="0"/>
              <a:t>Verilog</a:t>
            </a:r>
          </a:p>
          <a:p>
            <a:r>
              <a:rPr lang="zh-CN" altLang="en-US" dirty="0"/>
              <a:t>发展</a:t>
            </a:r>
            <a:endParaRPr lang="en-US" altLang="zh-CN" dirty="0"/>
          </a:p>
          <a:p>
            <a:pPr lvl="1"/>
            <a:r>
              <a:rPr lang="en-US" altLang="zh-CN" dirty="0"/>
              <a:t>System Verilog</a:t>
            </a:r>
            <a:r>
              <a:rPr lang="zh-CN" altLang="en-US" dirty="0"/>
              <a:t>、</a:t>
            </a:r>
            <a:r>
              <a:rPr lang="en-US" altLang="zh-CN" dirty="0"/>
              <a:t>System C</a:t>
            </a:r>
            <a:r>
              <a:rPr lang="zh-CN" altLang="en-US" dirty="0"/>
              <a:t>、</a:t>
            </a:r>
            <a:r>
              <a:rPr lang="en-US" altLang="zh-CN" dirty="0"/>
              <a:t>Chisel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249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3F7EB82-0455-1C78-8EF9-336FE2035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1-bit </a:t>
            </a:r>
            <a:r>
              <a:rPr lang="zh-CN" altLang="en-US" dirty="0"/>
              <a:t>全加器示例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5B173C80-03BB-1E96-F2A2-C29B2F9DF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530" y="1125857"/>
            <a:ext cx="8271510" cy="1439083"/>
          </a:xfrm>
        </p:spPr>
        <p:txBody>
          <a:bodyPr/>
          <a:lstStyle/>
          <a:p>
            <a:r>
              <a:rPr lang="zh-CN" altLang="en-US" dirty="0"/>
              <a:t>两个半加器构成</a:t>
            </a:r>
            <a:endParaRPr lang="en-US" altLang="zh-CN" dirty="0"/>
          </a:p>
          <a:p>
            <a:pPr lvl="1"/>
            <a:r>
              <a:rPr lang="zh-CN" altLang="en-US" dirty="0"/>
              <a:t>输入端口</a:t>
            </a:r>
            <a:r>
              <a:rPr lang="en-US" altLang="zh-CN" dirty="0"/>
              <a:t>: A</a:t>
            </a:r>
            <a:r>
              <a:rPr lang="zh-CN" altLang="en-US" dirty="0"/>
              <a:t>、</a:t>
            </a:r>
            <a:r>
              <a:rPr lang="en-US" altLang="zh-CN" dirty="0"/>
              <a:t>B</a:t>
            </a:r>
            <a:r>
              <a:rPr lang="zh-CN" altLang="en-US" dirty="0"/>
              <a:t>、</a:t>
            </a:r>
            <a:r>
              <a:rPr lang="en-US" altLang="zh-CN" dirty="0"/>
              <a:t>Cin</a:t>
            </a:r>
          </a:p>
          <a:p>
            <a:pPr lvl="1"/>
            <a:r>
              <a:rPr lang="zh-CN" altLang="en-US" dirty="0"/>
              <a:t>输出端口</a:t>
            </a:r>
            <a:r>
              <a:rPr lang="en-US" altLang="zh-CN" dirty="0"/>
              <a:t>: Sum</a:t>
            </a:r>
            <a:r>
              <a:rPr lang="zh-CN" altLang="en-US" dirty="0"/>
              <a:t>、</a:t>
            </a:r>
            <a:r>
              <a:rPr lang="en-US" altLang="zh-CN" dirty="0" err="1"/>
              <a:t>Cout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9BB48CF1-4F57-3963-65AA-3C654090E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77" y="3450686"/>
            <a:ext cx="4542420" cy="256540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9FC65025-C83D-837D-E795-5310FC8FC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0070" y="2726535"/>
            <a:ext cx="3122971" cy="33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189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95886AEA-D8DE-3F22-3CF4-FA606CFF0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725" y="332785"/>
            <a:ext cx="5184360" cy="648045"/>
          </a:xfrm>
        </p:spPr>
        <p:txBody>
          <a:bodyPr/>
          <a:lstStyle/>
          <a:p>
            <a:r>
              <a:rPr lang="en-US" altLang="zh-CN" dirty="0"/>
              <a:t>VHDL</a:t>
            </a:r>
            <a:r>
              <a:rPr lang="zh-CN" altLang="en-US" dirty="0"/>
              <a:t> 版</a:t>
            </a:r>
            <a:r>
              <a:rPr lang="en-US" altLang="zh-CN" dirty="0"/>
              <a:t> 1-bit</a:t>
            </a:r>
            <a:r>
              <a:rPr lang="zh-CN" altLang="en-US" dirty="0"/>
              <a:t> 全加器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619E9F1C-F2ED-4343-4D87-E6C8F2996853}"/>
              </a:ext>
            </a:extLst>
          </p:cNvPr>
          <p:cNvSpPr txBox="1"/>
          <p:nvPr/>
        </p:nvSpPr>
        <p:spPr>
          <a:xfrm>
            <a:off x="611725" y="1124839"/>
            <a:ext cx="61924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library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ieee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;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use ieee.std_logic_1164.all; </a:t>
            </a:r>
          </a:p>
          <a:p>
            <a:endParaRPr lang="en-US" altLang="zh-CN" sz="2000" b="0" i="0" dirty="0">
              <a:solidFill>
                <a:srgbClr val="333333"/>
              </a:solidFill>
              <a:effectLst/>
              <a:latin typeface="Menlo"/>
            </a:endParaRPr>
          </a:p>
          <a:p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entity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0" i="0" dirty="0" err="1">
                <a:solidFill>
                  <a:srgbClr val="FF0000"/>
                </a:solidFill>
                <a:effectLst/>
                <a:latin typeface="Menlo"/>
              </a:rPr>
              <a:t>full_adder</a:t>
            </a:r>
            <a:r>
              <a:rPr lang="en-US" altLang="zh-CN" sz="2000" b="0" i="0" dirty="0">
                <a:solidFill>
                  <a:srgbClr val="FF0000"/>
                </a:solidFill>
                <a:effectLst/>
                <a:latin typeface="Menlo"/>
              </a:rPr>
              <a:t> 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is 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Port ( 	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a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: in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std_logic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; </a:t>
            </a:r>
          </a:p>
          <a:p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		b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: in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std_logic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; 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	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cin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: in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std_logic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; 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	</a:t>
            </a:r>
            <a:r>
              <a:rPr lang="en-US" altLang="zh-CN" sz="2000" b="0" i="0" dirty="0">
                <a:solidFill>
                  <a:srgbClr val="FF0000"/>
                </a:solidFill>
                <a:effectLst/>
                <a:latin typeface="Menlo"/>
              </a:rPr>
              <a:t>sum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: out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std_logic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; 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	</a:t>
            </a:r>
            <a:r>
              <a:rPr lang="en-US" altLang="zh-CN" sz="2000" b="0" i="0" dirty="0" err="1">
                <a:solidFill>
                  <a:srgbClr val="FF0000"/>
                </a:solidFill>
                <a:effectLst/>
                <a:latin typeface="Menlo"/>
              </a:rPr>
              <a:t>cout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: out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std_logic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); 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end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entity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; </a:t>
            </a:r>
          </a:p>
          <a:p>
            <a:endParaRPr lang="en-US" altLang="zh-CN" sz="2000" b="0" i="0" dirty="0">
              <a:solidFill>
                <a:srgbClr val="333333"/>
              </a:solidFill>
              <a:effectLst/>
              <a:latin typeface="Menlo"/>
            </a:endParaRPr>
          </a:p>
          <a:p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architecture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0" i="0" dirty="0">
                <a:solidFill>
                  <a:srgbClr val="0070C0"/>
                </a:solidFill>
                <a:effectLst/>
                <a:highlight>
                  <a:srgbClr val="FFFF00"/>
                </a:highlight>
                <a:latin typeface="Menlo"/>
              </a:rPr>
              <a:t>behavioral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of </a:t>
            </a:r>
            <a:r>
              <a:rPr lang="en-US" altLang="zh-CN" sz="2000" b="0" i="0" dirty="0" err="1">
                <a:solidFill>
                  <a:srgbClr val="FF0000"/>
                </a:solidFill>
                <a:effectLst/>
                <a:latin typeface="Menlo"/>
              </a:rPr>
              <a:t>full_adder</a:t>
            </a:r>
            <a:r>
              <a:rPr lang="en-US" altLang="zh-CN" sz="2000" b="0" i="0" dirty="0">
                <a:solidFill>
                  <a:srgbClr val="FF0000"/>
                </a:solidFill>
                <a:effectLst/>
                <a:latin typeface="Menlo"/>
              </a:rPr>
              <a:t> 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is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begin 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sum &lt;=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a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xor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b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xor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cin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; 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cout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&lt;= (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a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and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b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) or (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cin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 and (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a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xor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b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); 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end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architecture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;</a:t>
            </a:r>
            <a:endParaRPr lang="zh-CN" altLang="en-US" sz="2000" dirty="0"/>
          </a:p>
        </p:txBody>
      </p:sp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3C995DAA-8721-36A1-DD8E-DF6E7A4CF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959" y="1124839"/>
            <a:ext cx="3697359" cy="2088146"/>
          </a:xfrm>
          <a:prstGeom prst="rect">
            <a:avLst/>
          </a:prstGeom>
        </p:spPr>
      </p:pic>
      <p:sp>
        <p:nvSpPr>
          <p:cNvPr id="2" name="任意多边形: 形状 1">
            <a:extLst>
              <a:ext uri="{FF2B5EF4-FFF2-40B4-BE49-F238E27FC236}">
                <a16:creationId xmlns="" xmlns:a16="http://schemas.microsoft.com/office/drawing/2014/main" id="{11A53386-F5C5-00A7-396F-11BFDBA3F593}"/>
              </a:ext>
            </a:extLst>
          </p:cNvPr>
          <p:cNvSpPr/>
          <p:nvPr/>
        </p:nvSpPr>
        <p:spPr bwMode="auto">
          <a:xfrm>
            <a:off x="2394857" y="1624859"/>
            <a:ext cx="2306083" cy="2886181"/>
          </a:xfrm>
          <a:custGeom>
            <a:avLst/>
            <a:gdLst>
              <a:gd name="connsiteX0" fmla="*/ 0 w 2306083"/>
              <a:gd name="connsiteY0" fmla="*/ 517450 h 2886181"/>
              <a:gd name="connsiteX1" fmla="*/ 2194560 w 2306083"/>
              <a:gd name="connsiteY1" fmla="*/ 169107 h 2886181"/>
              <a:gd name="connsiteX2" fmla="*/ 1785257 w 2306083"/>
              <a:gd name="connsiteY2" fmla="*/ 2886181 h 2886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06083" h="2886181">
                <a:moveTo>
                  <a:pt x="0" y="517450"/>
                </a:moveTo>
                <a:cubicBezTo>
                  <a:pt x="948508" y="145884"/>
                  <a:pt x="1897017" y="-225681"/>
                  <a:pt x="2194560" y="169107"/>
                </a:cubicBezTo>
                <a:cubicBezTo>
                  <a:pt x="2492103" y="563895"/>
                  <a:pt x="2138680" y="1725038"/>
                  <a:pt x="1785257" y="2886181"/>
                </a:cubicBezTo>
              </a:path>
            </a:pathLst>
          </a:custGeom>
          <a:noFill/>
          <a:ln w="22225" cap="flat" cmpd="sng" algn="ctr">
            <a:solidFill>
              <a:srgbClr val="00B0F0"/>
            </a:solidFill>
            <a:prstDash val="solid"/>
            <a:round/>
            <a:headEnd type="stealth" w="med" len="med"/>
            <a:tailEnd type="stealth" w="med" len="med"/>
          </a:ln>
        </p:spPr>
        <p:txBody>
          <a:bodyPr vert="horz" wrap="square" lIns="91440" tIns="45720" rIns="91440" bIns="4572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920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95886AEA-D8DE-3F22-3CF4-FA606CFF0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725" y="332785"/>
            <a:ext cx="5184360" cy="648045"/>
          </a:xfrm>
        </p:spPr>
        <p:txBody>
          <a:bodyPr/>
          <a:lstStyle/>
          <a:p>
            <a:r>
              <a:rPr lang="en-US" altLang="zh-CN" dirty="0"/>
              <a:t>Verilog</a:t>
            </a:r>
            <a:r>
              <a:rPr lang="zh-CN" altLang="en-US" dirty="0"/>
              <a:t> 版</a:t>
            </a:r>
            <a:r>
              <a:rPr lang="en-US" altLang="zh-CN" dirty="0"/>
              <a:t> 1-bit</a:t>
            </a:r>
            <a:r>
              <a:rPr lang="zh-CN" altLang="en-US" dirty="0"/>
              <a:t> 全加器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3C995DAA-8721-36A1-DD8E-DF6E7A4CF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959" y="1124839"/>
            <a:ext cx="3697359" cy="208814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E8E254D7-1FAF-5CFF-7B41-667AD44BF4FA}"/>
              </a:ext>
            </a:extLst>
          </p:cNvPr>
          <p:cNvSpPr txBox="1"/>
          <p:nvPr/>
        </p:nvSpPr>
        <p:spPr>
          <a:xfrm>
            <a:off x="611724" y="1124839"/>
            <a:ext cx="770453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module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0" i="0" dirty="0" err="1">
                <a:solidFill>
                  <a:srgbClr val="FF0000"/>
                </a:solidFill>
                <a:effectLst/>
                <a:latin typeface="Menlo"/>
              </a:rPr>
              <a:t>full_adder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(	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input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a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,     	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Menlo"/>
              </a:rPr>
              <a:t>	</a:t>
            </a:r>
            <a:endParaRPr lang="en-US" altLang="zh-CN" sz="2000" b="0" i="0" dirty="0">
              <a:solidFill>
                <a:srgbClr val="333333"/>
              </a:solidFill>
              <a:effectLst/>
              <a:latin typeface="Menlo"/>
            </a:endParaRP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input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b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,		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Menlo"/>
              </a:rPr>
              <a:t>	</a:t>
            </a:r>
            <a:endParaRPr lang="en-US" altLang="zh-CN" sz="2000" b="0" i="0" dirty="0">
              <a:solidFill>
                <a:srgbClr val="333333"/>
              </a:solidFill>
              <a:effectLst/>
              <a:latin typeface="Menlo"/>
            </a:endParaRP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input 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cin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,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	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Menlo"/>
              </a:rPr>
              <a:t>	</a:t>
            </a:r>
            <a:endParaRPr lang="en-US" altLang="zh-CN" sz="2000" b="0" i="0" dirty="0">
              <a:solidFill>
                <a:srgbClr val="333333"/>
              </a:solidFill>
              <a:effectLst/>
              <a:latin typeface="Menlo"/>
            </a:endParaRP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output 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sum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,		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Menlo"/>
              </a:rPr>
              <a:t>	</a:t>
            </a:r>
            <a:endParaRPr lang="en-US" altLang="zh-CN" sz="2000" b="0" i="0" dirty="0">
              <a:solidFill>
                <a:srgbClr val="333333"/>
              </a:solidFill>
              <a:effectLst/>
              <a:latin typeface="Menlo"/>
            </a:endParaRP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output 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cout</a:t>
            </a:r>
            <a:r>
              <a:rPr lang="en-US" altLang="zh-CN" sz="2000" b="1" i="0" dirty="0">
                <a:solidFill>
                  <a:srgbClr val="333333"/>
                </a:solidFill>
                <a:effectLst/>
                <a:latin typeface="Menlo"/>
              </a:rPr>
              <a:t> 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);	</a:t>
            </a:r>
          </a:p>
          <a:p>
            <a:endParaRPr lang="en-US" altLang="zh-CN" sz="2000" b="0" i="0" dirty="0">
              <a:solidFill>
                <a:srgbClr val="333333"/>
              </a:solidFill>
              <a:effectLst/>
              <a:latin typeface="Menlo"/>
            </a:endParaRPr>
          </a:p>
          <a:p>
            <a:r>
              <a:rPr lang="en-US" altLang="zh-CN" sz="2000" dirty="0">
                <a:solidFill>
                  <a:srgbClr val="333333"/>
                </a:solidFill>
                <a:latin typeface="Menlo"/>
              </a:rPr>
              <a:t>	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assign sum = 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a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^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b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^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cin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;	</a:t>
            </a: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	assign 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cout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 = (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a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&amp;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b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)|((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a</a:t>
            </a:r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^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b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)&amp;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cin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Menlo"/>
              </a:rPr>
              <a:t>);</a:t>
            </a:r>
          </a:p>
          <a:p>
            <a:endParaRPr lang="en-US" altLang="zh-CN" sz="2000" b="0" i="0" dirty="0">
              <a:solidFill>
                <a:srgbClr val="333333"/>
              </a:solidFill>
              <a:effectLst/>
              <a:latin typeface="Menlo"/>
            </a:endParaRPr>
          </a:p>
          <a:p>
            <a:r>
              <a:rPr lang="en-US" altLang="zh-CN" sz="2000" b="0" i="0" dirty="0" err="1">
                <a:solidFill>
                  <a:srgbClr val="333333"/>
                </a:solidFill>
                <a:effectLst/>
                <a:latin typeface="Menlo"/>
              </a:rPr>
              <a:t>end</a:t>
            </a:r>
            <a:r>
              <a:rPr lang="en-US" altLang="zh-CN" sz="2000" b="1" i="0" dirty="0" err="1">
                <a:solidFill>
                  <a:srgbClr val="333333"/>
                </a:solidFill>
                <a:effectLst/>
                <a:latin typeface="Menlo"/>
              </a:rPr>
              <a:t>module</a:t>
            </a:r>
            <a:endParaRPr lang="en-US" altLang="zh-CN" sz="2000" b="1" i="0" dirty="0">
              <a:solidFill>
                <a:srgbClr val="333333"/>
              </a:solidFill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931677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8B0E66E-13A2-CF20-1D36-188696CF2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1.2 Chisel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B8C5488D-7EED-F296-0A1A-44DEDA059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Chisel </a:t>
            </a:r>
            <a:r>
              <a:rPr lang="en-US" altLang="zh-CN" sz="2400" dirty="0"/>
              <a:t>from</a:t>
            </a:r>
            <a:r>
              <a:rPr lang="en-US" altLang="zh-CN" dirty="0"/>
              <a:t> </a:t>
            </a:r>
            <a:r>
              <a:rPr lang="en-US" altLang="zh-CN" b="0" i="0" dirty="0">
                <a:solidFill>
                  <a:srgbClr val="0070C0"/>
                </a:solidFill>
                <a:effectLst/>
                <a:latin typeface="Didact Gothic" panose="020F0502020204030204" pitchFamily="2" charset="0"/>
              </a:rPr>
              <a:t>UC Berkeley  2012</a:t>
            </a:r>
            <a:endParaRPr lang="en-US" altLang="zh-CN" dirty="0">
              <a:solidFill>
                <a:srgbClr val="0070C0"/>
              </a:solidFill>
            </a:endParaRPr>
          </a:p>
          <a:p>
            <a:pPr lvl="1"/>
            <a:r>
              <a:rPr lang="en-US" altLang="zh-CN" sz="2000" dirty="0"/>
              <a:t>Constructing Hardware In a Scala Embedded Language</a:t>
            </a:r>
          </a:p>
          <a:p>
            <a:pPr lvl="1"/>
            <a:r>
              <a:rPr lang="zh-CN" altLang="en-US" sz="2400" dirty="0"/>
              <a:t>硬件构造语言（ </a:t>
            </a:r>
            <a:r>
              <a:rPr lang="en-US" altLang="zh-CN" sz="2400" dirty="0"/>
              <a:t>Hardware construction language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pPr lvl="1"/>
            <a:r>
              <a:rPr lang="zh-CN" altLang="en-US" sz="2400" dirty="0"/>
              <a:t>优势：抽象层次高、易于扩展、可读性高、开源支持 </a:t>
            </a:r>
            <a:endParaRPr lang="en-US" altLang="zh-CN" sz="2400" dirty="0"/>
          </a:p>
          <a:p>
            <a:r>
              <a:rPr lang="en-US" altLang="zh-CN" dirty="0"/>
              <a:t>Chisel </a:t>
            </a:r>
            <a:r>
              <a:rPr lang="en-US" altLang="zh-CN" dirty="0">
                <a:sym typeface="Wingdings" panose="05000000000000000000" pitchFamily="2" charset="2"/>
              </a:rPr>
              <a:t>Scala Java  on JVM</a:t>
            </a:r>
          </a:p>
          <a:p>
            <a:pPr lvl="1"/>
            <a:r>
              <a:rPr lang="en-US" altLang="zh-CN" dirty="0"/>
              <a:t>a library of classes and functions</a:t>
            </a:r>
          </a:p>
          <a:p>
            <a:pPr lvl="1"/>
            <a:r>
              <a:rPr lang="zh-CN" altLang="en-US" dirty="0"/>
              <a:t>引入了</a:t>
            </a:r>
            <a:r>
              <a:rPr lang="en-US" altLang="zh-CN" dirty="0"/>
              <a:t>OOP </a:t>
            </a:r>
            <a:r>
              <a:rPr lang="zh-CN" altLang="en-US" dirty="0"/>
              <a:t>和函数式编程</a:t>
            </a:r>
            <a:endParaRPr lang="en-US" altLang="zh-CN" dirty="0"/>
          </a:p>
          <a:p>
            <a:r>
              <a:rPr lang="zh-CN" altLang="en-US" dirty="0">
                <a:sym typeface="Wingdings" panose="05000000000000000000" pitchFamily="2" charset="2"/>
              </a:rPr>
              <a:t>敏捷开发</a:t>
            </a:r>
            <a:r>
              <a:rPr lang="en-US" altLang="zh-CN" sz="2400" dirty="0">
                <a:sym typeface="Wingdings" panose="05000000000000000000" pitchFamily="2" charset="2"/>
              </a:rPr>
              <a:t>(Agile Development)</a:t>
            </a:r>
          </a:p>
          <a:p>
            <a:pPr lvl="1"/>
            <a:r>
              <a:rPr lang="zh-CN" altLang="en-US" dirty="0">
                <a:sym typeface="Wingdings" panose="05000000000000000000" pitchFamily="2" charset="2"/>
              </a:rPr>
              <a:t>硬件工程师 软件工程师</a:t>
            </a:r>
          </a:p>
          <a:p>
            <a:pPr lvl="1"/>
            <a:r>
              <a:rPr lang="en-US" altLang="zh-CN" dirty="0">
                <a:sym typeface="Wingdings" panose="05000000000000000000" pitchFamily="2" charset="2"/>
              </a:rPr>
              <a:t>RISC-V</a:t>
            </a:r>
            <a:r>
              <a:rPr lang="zh-CN" altLang="en-US" dirty="0">
                <a:sym typeface="Wingdings" panose="05000000000000000000" pitchFamily="2" charset="2"/>
              </a:rPr>
              <a:t>：</a:t>
            </a:r>
            <a:r>
              <a:rPr lang="en-US" altLang="zh-CN" dirty="0" err="1">
                <a:sym typeface="Wingdings" panose="05000000000000000000" pitchFamily="2" charset="2"/>
              </a:rPr>
              <a:t>RocketChip</a:t>
            </a:r>
            <a:r>
              <a:rPr lang="zh-CN" altLang="en-US" dirty="0">
                <a:sym typeface="Wingdings" panose="05000000000000000000" pitchFamily="2" charset="2"/>
              </a:rPr>
              <a:t>、香山处理器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1074007"/>
      </p:ext>
    </p:extLst>
  </p:cSld>
  <p:clrMapOvr>
    <a:masterClrMapping/>
  </p:clrMapOvr>
</p:sld>
</file>

<file path=ppt/theme/theme1.xml><?xml version="1.0" encoding="utf-8"?>
<a:theme xmlns:a="http://schemas.openxmlformats.org/drawingml/2006/main" name="cod4e">
  <a:themeElements>
    <a:clrScheme name="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rtlCol="0" anchor="ctr" anchorCtr="0" compatLnSpc="1"/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ctr" anchorCtr="0" compatLnSpc="1"/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AU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3428</TotalTime>
  <Pages>44</Pages>
  <Words>970</Words>
  <Characters>0</Characters>
  <Application>Microsoft Office PowerPoint</Application>
  <DocSecurity>0</DocSecurity>
  <PresentationFormat>全屏显示(4:3)</PresentationFormat>
  <Lines>0</Lines>
  <Paragraphs>342</Paragraphs>
  <Slides>34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5" baseType="lpstr">
      <vt:lpstr>Didact Gothic</vt:lpstr>
      <vt:lpstr>Gulim</vt:lpstr>
      <vt:lpstr>Menlo</vt:lpstr>
      <vt:lpstr>SimSun-ExtB</vt:lpstr>
      <vt:lpstr>宋体</vt:lpstr>
      <vt:lpstr>Arial</vt:lpstr>
      <vt:lpstr>Arial Black</vt:lpstr>
      <vt:lpstr>Corbel</vt:lpstr>
      <vt:lpstr>Times New Roman</vt:lpstr>
      <vt:lpstr>Wingdings</vt:lpstr>
      <vt:lpstr>cod4e</vt:lpstr>
      <vt:lpstr>PowerPoint 演示文稿</vt:lpstr>
      <vt:lpstr>PowerPoint 演示文稿</vt:lpstr>
      <vt:lpstr>Chapter 1</vt:lpstr>
      <vt:lpstr>PowerPoint 演示文稿</vt:lpstr>
      <vt:lpstr>1.1 硬件描述语言HDL</vt:lpstr>
      <vt:lpstr>1-bit 全加器示例</vt:lpstr>
      <vt:lpstr>PowerPoint 演示文稿</vt:lpstr>
      <vt:lpstr>PowerPoint 演示文稿</vt:lpstr>
      <vt:lpstr>1.2 Chisel</vt:lpstr>
      <vt:lpstr>PowerPoint 演示文稿</vt:lpstr>
      <vt:lpstr>1.3 Chisel/FIRRTL</vt:lpstr>
      <vt:lpstr>PowerPoint 演示文稿</vt:lpstr>
      <vt:lpstr>PowerPoint 演示文稿</vt:lpstr>
      <vt:lpstr>PowerPoint 演示文稿</vt:lpstr>
      <vt:lpstr>1.4 Chisel安装与运行</vt:lpstr>
      <vt:lpstr>PowerPoint 演示文稿</vt:lpstr>
      <vt:lpstr>PowerPoint 演示文稿</vt:lpstr>
      <vt:lpstr>PowerPoint 演示文稿</vt:lpstr>
      <vt:lpstr>Chisel示例——LED闪烁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Ashenden Designs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...</dc:title>
  <dc:creator>Peter Ashenden</dc:creator>
  <cp:lastModifiedBy>luo</cp:lastModifiedBy>
  <cp:revision>100</cp:revision>
  <dcterms:created xsi:type="dcterms:W3CDTF">2018-08-21T07:05:32Z</dcterms:created>
  <dcterms:modified xsi:type="dcterms:W3CDTF">2023-08-23T09:18:46Z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

<file path=docProps/thumbnail.jpeg>
</file>